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260" r:id="rId3"/>
    <p:sldId id="290" r:id="rId4"/>
    <p:sldId id="265" r:id="rId5"/>
    <p:sldId id="266" r:id="rId6"/>
    <p:sldId id="267" r:id="rId7"/>
    <p:sldId id="268" r:id="rId8"/>
    <p:sldId id="269" r:id="rId9"/>
    <p:sldId id="270" r:id="rId10"/>
    <p:sldId id="291" r:id="rId11"/>
    <p:sldId id="299" r:id="rId12"/>
    <p:sldId id="292" r:id="rId13"/>
    <p:sldId id="293" r:id="rId14"/>
    <p:sldId id="296" r:id="rId15"/>
    <p:sldId id="259" r:id="rId16"/>
    <p:sldId id="280" r:id="rId17"/>
    <p:sldId id="281" r:id="rId18"/>
    <p:sldId id="282" r:id="rId19"/>
    <p:sldId id="283" r:id="rId20"/>
    <p:sldId id="300" r:id="rId21"/>
    <p:sldId id="297" r:id="rId22"/>
    <p:sldId id="287" r:id="rId23"/>
    <p:sldId id="298" r:id="rId24"/>
    <p:sldId id="262" r:id="rId25"/>
    <p:sldId id="263" r:id="rId26"/>
    <p:sldId id="264" r:id="rId27"/>
    <p:sldId id="288" r:id="rId2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19" autoAdjust="0"/>
  </p:normalViewPr>
  <p:slideViewPr>
    <p:cSldViewPr>
      <p:cViewPr>
        <p:scale>
          <a:sx n="117" d="100"/>
          <a:sy n="117" d="100"/>
        </p:scale>
        <p:origin x="18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x\FPJ\TAND\Prezentacija\Prezentacijas-DATA.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1383150490609861E-2"/>
          <c:y val="4.3001946130846652E-2"/>
          <c:w val="0.93113842579860218"/>
          <c:h val="0.82693516056140914"/>
        </c:manualLayout>
      </c:layout>
      <c:barChart>
        <c:barDir val="col"/>
        <c:grouping val="clustered"/>
        <c:varyColors val="0"/>
        <c:ser>
          <c:idx val="0"/>
          <c:order val="0"/>
          <c:tx>
            <c:strRef>
              <c:f>'IKP ceturksnu pieaugumi'!$I$1</c:f>
              <c:strCache>
                <c:ptCount val="1"/>
                <c:pt idx="0">
                  <c:v>pret iepriekšējā gada atb.ceturksni</c:v>
                </c:pt>
              </c:strCache>
            </c:strRef>
          </c:tx>
          <c:invertIfNegative val="0"/>
          <c:dLbls>
            <c:dLbl>
              <c:idx val="28"/>
              <c:layout/>
              <c:showLegendKey val="0"/>
              <c:showVal val="1"/>
              <c:showCatName val="0"/>
              <c:showSerName val="0"/>
              <c:showPercent val="0"/>
              <c:showBubbleSize val="0"/>
              <c:extLst>
                <c:ext xmlns:c15="http://schemas.microsoft.com/office/drawing/2012/chart" uri="{CE6537A1-D6FC-4f65-9D91-7224C49458BB}">
                  <c15:layout/>
                </c:ext>
              </c:extLst>
            </c:dLbl>
            <c:dLbl>
              <c:idx val="30"/>
              <c:layout/>
              <c:showLegendKey val="0"/>
              <c:showVal val="1"/>
              <c:showCatName val="0"/>
              <c:showSerName val="0"/>
              <c:showPercent val="0"/>
              <c:showBubbleSize val="0"/>
              <c:extLst>
                <c:ext xmlns:c15="http://schemas.microsoft.com/office/drawing/2012/chart" uri="{CE6537A1-D6FC-4f65-9D91-7224C49458BB}">
                  <c15:layout/>
                </c:ext>
              </c:extLst>
            </c:dLbl>
            <c:dLbl>
              <c:idx val="31"/>
              <c:layout/>
              <c:showLegendKey val="0"/>
              <c:showVal val="1"/>
              <c:showCatName val="0"/>
              <c:showSerName val="0"/>
              <c:showPercent val="0"/>
              <c:showBubbleSize val="0"/>
              <c:extLst>
                <c:ext xmlns:c15="http://schemas.microsoft.com/office/drawing/2012/chart" uri="{CE6537A1-D6FC-4f65-9D91-7224C49458BB}">
                  <c15:layout/>
                </c:ext>
              </c:extLst>
            </c:dLbl>
            <c:dLbl>
              <c:idx val="32"/>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b="1"/>
                </a:pPr>
                <a:endParaRPr lang="lv-LV"/>
              </a:p>
            </c:txPr>
            <c:showLegendKey val="0"/>
            <c:showVal val="0"/>
            <c:showCatName val="0"/>
            <c:showSerName val="0"/>
            <c:showPercent val="0"/>
            <c:showBubbleSize val="0"/>
            <c:extLst>
              <c:ext xmlns:c15="http://schemas.microsoft.com/office/drawing/2012/chart" uri="{CE6537A1-D6FC-4f65-9D91-7224C49458BB}">
                <c15:showLeaderLines val="0"/>
              </c:ext>
            </c:extLst>
          </c:dLbls>
          <c:cat>
            <c:multiLvlStrRef>
              <c:f>'IKP ceturksnu pieaugumi'!$A$6:$B$38</c:f>
              <c:multiLvlStrCache>
                <c:ptCount val="33"/>
                <c:lvl>
                  <c:pt idx="0">
                    <c:v>I</c:v>
                  </c:pt>
                  <c:pt idx="1">
                    <c:v>II</c:v>
                  </c:pt>
                  <c:pt idx="2">
                    <c:v>III</c:v>
                  </c:pt>
                  <c:pt idx="3">
                    <c:v>IV</c:v>
                  </c:pt>
                  <c:pt idx="4">
                    <c:v>I</c:v>
                  </c:pt>
                  <c:pt idx="5">
                    <c:v>II</c:v>
                  </c:pt>
                  <c:pt idx="6">
                    <c:v>III</c:v>
                  </c:pt>
                  <c:pt idx="7">
                    <c:v>IV</c:v>
                  </c:pt>
                  <c:pt idx="8">
                    <c:v>I</c:v>
                  </c:pt>
                  <c:pt idx="9">
                    <c:v>II</c:v>
                  </c:pt>
                  <c:pt idx="10">
                    <c:v>III</c:v>
                  </c:pt>
                  <c:pt idx="11">
                    <c:v>IV</c:v>
                  </c:pt>
                  <c:pt idx="12">
                    <c:v>I</c:v>
                  </c:pt>
                  <c:pt idx="13">
                    <c:v>II</c:v>
                  </c:pt>
                  <c:pt idx="14">
                    <c:v>III</c:v>
                  </c:pt>
                  <c:pt idx="15">
                    <c:v>IV</c:v>
                  </c:pt>
                  <c:pt idx="16">
                    <c:v>I</c:v>
                  </c:pt>
                  <c:pt idx="17">
                    <c:v>II</c:v>
                  </c:pt>
                  <c:pt idx="18">
                    <c:v>III</c:v>
                  </c:pt>
                  <c:pt idx="19">
                    <c:v>IV</c:v>
                  </c:pt>
                  <c:pt idx="20">
                    <c:v>I</c:v>
                  </c:pt>
                  <c:pt idx="21">
                    <c:v>II</c:v>
                  </c:pt>
                  <c:pt idx="22">
                    <c:v>III</c:v>
                  </c:pt>
                  <c:pt idx="23">
                    <c:v>IV</c:v>
                  </c:pt>
                  <c:pt idx="24">
                    <c:v>I</c:v>
                  </c:pt>
                  <c:pt idx="25">
                    <c:v>II</c:v>
                  </c:pt>
                  <c:pt idx="26">
                    <c:v>III</c:v>
                  </c:pt>
                  <c:pt idx="27">
                    <c:v>IV</c:v>
                  </c:pt>
                  <c:pt idx="28">
                    <c:v>I</c:v>
                  </c:pt>
                  <c:pt idx="30">
                    <c:v>2013</c:v>
                  </c:pt>
                  <c:pt idx="31">
                    <c:v>2014</c:v>
                  </c:pt>
                  <c:pt idx="32">
                    <c:v>2015</c:v>
                  </c:pt>
                </c:lvl>
                <c:lvl>
                  <c:pt idx="0">
                    <c:v>2006</c:v>
                  </c:pt>
                  <c:pt idx="4">
                    <c:v>2007</c:v>
                  </c:pt>
                  <c:pt idx="8">
                    <c:v>2008</c:v>
                  </c:pt>
                  <c:pt idx="12">
                    <c:v>2009</c:v>
                  </c:pt>
                  <c:pt idx="16">
                    <c:v>2010</c:v>
                  </c:pt>
                  <c:pt idx="20">
                    <c:v>2011</c:v>
                  </c:pt>
                  <c:pt idx="24">
                    <c:v>2012</c:v>
                  </c:pt>
                  <c:pt idx="28">
                    <c:v>2013</c:v>
                  </c:pt>
                  <c:pt idx="30">
                    <c:v>prognoze</c:v>
                  </c:pt>
                </c:lvl>
              </c:multiLvlStrCache>
            </c:multiLvlStrRef>
          </c:cat>
          <c:val>
            <c:numRef>
              <c:f>'IKP ceturksnu pieaugumi'!$I$6:$I$38</c:f>
              <c:numCache>
                <c:formatCode>0.0</c:formatCode>
                <c:ptCount val="33"/>
                <c:pt idx="0">
                  <c:v>13.269903535541182</c:v>
                </c:pt>
                <c:pt idx="1">
                  <c:v>11.363706400275841</c:v>
                </c:pt>
                <c:pt idx="2">
                  <c:v>10.14599454696452</c:v>
                </c:pt>
                <c:pt idx="3">
                  <c:v>10.320831292421806</c:v>
                </c:pt>
                <c:pt idx="4">
                  <c:v>10.355895977968554</c:v>
                </c:pt>
                <c:pt idx="5">
                  <c:v>11.196086713402087</c:v>
                </c:pt>
                <c:pt idx="6">
                  <c:v>10.581112314624285</c:v>
                </c:pt>
                <c:pt idx="7">
                  <c:v>6.7602740625932967</c:v>
                </c:pt>
                <c:pt idx="8">
                  <c:v>3.5867204064704339</c:v>
                </c:pt>
                <c:pt idx="9">
                  <c:v>-0.47878589250818226</c:v>
                </c:pt>
                <c:pt idx="10">
                  <c:v>-4.5693238822593907</c:v>
                </c:pt>
                <c:pt idx="11">
                  <c:v>-9.9751405505234985</c:v>
                </c:pt>
                <c:pt idx="12">
                  <c:v>-18.380351333495014</c:v>
                </c:pt>
                <c:pt idx="13">
                  <c:v>-18.557817287981258</c:v>
                </c:pt>
                <c:pt idx="14">
                  <c:v>-18.015788336510685</c:v>
                </c:pt>
                <c:pt idx="15">
                  <c:v>-16.030864683469183</c:v>
                </c:pt>
                <c:pt idx="16">
                  <c:v>-6.2439762257439968</c:v>
                </c:pt>
                <c:pt idx="17">
                  <c:v>-4.0438646290739344</c:v>
                </c:pt>
                <c:pt idx="18">
                  <c:v>3.1273670799178532</c:v>
                </c:pt>
                <c:pt idx="19">
                  <c:v>2.7864293284949548</c:v>
                </c:pt>
                <c:pt idx="20">
                  <c:v>3.6258384448299985</c:v>
                </c:pt>
                <c:pt idx="21">
                  <c:v>5.6907270766849427</c:v>
                </c:pt>
                <c:pt idx="22">
                  <c:v>6.5588391590875927</c:v>
                </c:pt>
                <c:pt idx="23">
                  <c:v>5.7179153738475152</c:v>
                </c:pt>
                <c:pt idx="24">
                  <c:v>6.979816136412631</c:v>
                </c:pt>
                <c:pt idx="25">
                  <c:v>5.2059890008202547</c:v>
                </c:pt>
                <c:pt idx="26">
                  <c:v>5.2477326883055841</c:v>
                </c:pt>
                <c:pt idx="27">
                  <c:v>5.1391297654159729</c:v>
                </c:pt>
                <c:pt idx="28">
                  <c:v>3.6074686659346877</c:v>
                </c:pt>
                <c:pt idx="30">
                  <c:v>4.1576388670487461</c:v>
                </c:pt>
                <c:pt idx="31">
                  <c:v>4.1891210408162181</c:v>
                </c:pt>
                <c:pt idx="32">
                  <c:v>3.9743930144842778</c:v>
                </c:pt>
              </c:numCache>
            </c:numRef>
          </c:val>
        </c:ser>
        <c:dLbls>
          <c:showLegendKey val="0"/>
          <c:showVal val="0"/>
          <c:showCatName val="0"/>
          <c:showSerName val="0"/>
          <c:showPercent val="0"/>
          <c:showBubbleSize val="0"/>
        </c:dLbls>
        <c:gapWidth val="150"/>
        <c:axId val="32675712"/>
        <c:axId val="32677248"/>
      </c:barChart>
      <c:lineChart>
        <c:grouping val="standard"/>
        <c:varyColors val="0"/>
        <c:ser>
          <c:idx val="1"/>
          <c:order val="1"/>
          <c:tx>
            <c:strRef>
              <c:f>'IKP ceturksnu pieaugumi'!$J$1</c:f>
              <c:strCache>
                <c:ptCount val="1"/>
                <c:pt idx="0">
                  <c:v>gada pieaugums</c:v>
                </c:pt>
              </c:strCache>
            </c:strRef>
          </c:tx>
          <c:marker>
            <c:symbol val="none"/>
          </c:marker>
          <c:dPt>
            <c:idx val="4"/>
            <c:bubble3D val="0"/>
            <c:spPr>
              <a:ln>
                <a:noFill/>
              </a:ln>
            </c:spPr>
          </c:dPt>
          <c:dPt>
            <c:idx val="8"/>
            <c:bubble3D val="0"/>
            <c:spPr>
              <a:ln>
                <a:noFill/>
              </a:ln>
            </c:spPr>
          </c:dPt>
          <c:dPt>
            <c:idx val="12"/>
            <c:bubble3D val="0"/>
            <c:spPr>
              <a:ln>
                <a:noFill/>
              </a:ln>
            </c:spPr>
          </c:dPt>
          <c:dPt>
            <c:idx val="16"/>
            <c:bubble3D val="0"/>
            <c:spPr>
              <a:ln>
                <a:noFill/>
              </a:ln>
            </c:spPr>
          </c:dPt>
          <c:dPt>
            <c:idx val="20"/>
            <c:bubble3D val="0"/>
            <c:spPr>
              <a:ln>
                <a:noFill/>
              </a:ln>
            </c:spPr>
          </c:dPt>
          <c:dPt>
            <c:idx val="24"/>
            <c:bubble3D val="0"/>
            <c:spPr>
              <a:ln>
                <a:noFill/>
              </a:ln>
            </c:spPr>
          </c:dPt>
          <c:dLbls>
            <c:dLbl>
              <c:idx val="1"/>
              <c:layout>
                <c:manualLayout>
                  <c:x val="-2.0189270436072344E-2"/>
                  <c:y val="-4.232804232804234E-2"/>
                </c:manualLayout>
              </c:layout>
              <c:tx>
                <c:rich>
                  <a:bodyPr/>
                  <a:lstStyle/>
                  <a:p>
                    <a:r>
                      <a:rPr lang="en-US" sz="900"/>
                      <a:t>+11,2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7297568120241145E-3"/>
                  <c:y val="-5.9964726631393288E-2"/>
                </c:manualLayout>
              </c:layout>
              <c:tx>
                <c:rich>
                  <a:bodyPr/>
                  <a:lstStyle/>
                  <a:p>
                    <a:r>
                      <a:rPr lang="en-US" sz="900" b="1"/>
                      <a:t>+9,6</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5331223263126606E-2"/>
                  <c:y val="4.23280423280423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5425858481162776E-2"/>
                  <c:y val="5.64373897707231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2.3554148842084403E-2"/>
                  <c:y val="4.5855379188712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5.2155615293186887E-2"/>
                  <c:y val="-4.2328042328042326E-2"/>
                </c:manualLayout>
              </c:layout>
              <c:tx>
                <c:rich>
                  <a:bodyPr/>
                  <a:lstStyle/>
                  <a:p>
                    <a:r>
                      <a:rPr lang="en-US" sz="900" b="1"/>
                      <a:t>+5,5</a:t>
                    </a:r>
                    <a:endParaRPr lang="en-US" b="1"/>
                  </a:p>
                </c:rich>
              </c:tx>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1.0094635218036172E-2"/>
                  <c:y val="-4.2328042328042326E-2"/>
                </c:manualLayout>
              </c:layout>
              <c:tx>
                <c:rich>
                  <a:bodyPr/>
                  <a:lstStyle/>
                  <a:p>
                    <a:r>
                      <a:rPr lang="en-US" sz="900" b="1"/>
                      <a:t>+5,6</a:t>
                    </a:r>
                    <a:endParaRPr lang="en-US" b="1"/>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b="1"/>
                </a:pPr>
                <a:endParaRPr lang="lv-LV"/>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'IKP ceturksnu pieaugumi'!$J$6:$J$33</c:f>
              <c:numCache>
                <c:formatCode>0.0</c:formatCode>
                <c:ptCount val="28"/>
                <c:pt idx="0">
                  <c:v>11.154262742640441</c:v>
                </c:pt>
                <c:pt idx="1">
                  <c:v>11.154262742640441</c:v>
                </c:pt>
                <c:pt idx="2">
                  <c:v>11.154262742640441</c:v>
                </c:pt>
                <c:pt idx="3">
                  <c:v>11.154262742640441</c:v>
                </c:pt>
                <c:pt idx="4">
                  <c:v>9.6004374698137838</c:v>
                </c:pt>
                <c:pt idx="5">
                  <c:v>9.6004374698137838</c:v>
                </c:pt>
                <c:pt idx="6">
                  <c:v>9.6004374698137838</c:v>
                </c:pt>
                <c:pt idx="7">
                  <c:v>9.6004374698137838</c:v>
                </c:pt>
                <c:pt idx="8">
                  <c:v>-3.2754471706361477</c:v>
                </c:pt>
                <c:pt idx="9">
                  <c:v>-3.2754471706361477</c:v>
                </c:pt>
                <c:pt idx="10">
                  <c:v>-3.2754471706361477</c:v>
                </c:pt>
                <c:pt idx="11">
                  <c:v>-3.2754471706361477</c:v>
                </c:pt>
                <c:pt idx="12">
                  <c:v>-17.729212665105031</c:v>
                </c:pt>
                <c:pt idx="13">
                  <c:v>-17.729212665105031</c:v>
                </c:pt>
                <c:pt idx="14">
                  <c:v>-17.729212665105031</c:v>
                </c:pt>
                <c:pt idx="15">
                  <c:v>-17.729212665105031</c:v>
                </c:pt>
                <c:pt idx="16">
                  <c:v>-0.94161073538773232</c:v>
                </c:pt>
                <c:pt idx="17">
                  <c:v>-0.94161073538773232</c:v>
                </c:pt>
                <c:pt idx="18">
                  <c:v>-0.94161073538773232</c:v>
                </c:pt>
                <c:pt idx="19">
                  <c:v>-0.94161073538773232</c:v>
                </c:pt>
                <c:pt idx="20">
                  <c:v>5.4774021579627741</c:v>
                </c:pt>
                <c:pt idx="21">
                  <c:v>5.4774021579627741</c:v>
                </c:pt>
                <c:pt idx="22">
                  <c:v>5.4774021579627741</c:v>
                </c:pt>
                <c:pt idx="23">
                  <c:v>5.4774021579627741</c:v>
                </c:pt>
                <c:pt idx="24">
                  <c:v>5.5782945207420553</c:v>
                </c:pt>
                <c:pt idx="25">
                  <c:v>5.5782945207420553</c:v>
                </c:pt>
                <c:pt idx="26">
                  <c:v>5.5782945207420553</c:v>
                </c:pt>
                <c:pt idx="27">
                  <c:v>5.5782945207420553</c:v>
                </c:pt>
              </c:numCache>
            </c:numRef>
          </c:val>
          <c:smooth val="0"/>
        </c:ser>
        <c:dLbls>
          <c:showLegendKey val="0"/>
          <c:showVal val="0"/>
          <c:showCatName val="0"/>
          <c:showSerName val="0"/>
          <c:showPercent val="0"/>
          <c:showBubbleSize val="0"/>
        </c:dLbls>
        <c:marker val="1"/>
        <c:smooth val="0"/>
        <c:axId val="32675712"/>
        <c:axId val="32677248"/>
      </c:lineChart>
      <c:catAx>
        <c:axId val="32675712"/>
        <c:scaling>
          <c:orientation val="minMax"/>
        </c:scaling>
        <c:delete val="0"/>
        <c:axPos val="b"/>
        <c:numFmt formatCode="General" sourceLinked="0"/>
        <c:majorTickMark val="out"/>
        <c:minorTickMark val="none"/>
        <c:tickLblPos val="low"/>
        <c:txPr>
          <a:bodyPr/>
          <a:lstStyle/>
          <a:p>
            <a:pPr>
              <a:defRPr sz="800" b="1"/>
            </a:pPr>
            <a:endParaRPr lang="lv-LV"/>
          </a:p>
        </c:txPr>
        <c:crossAx val="32677248"/>
        <c:crosses val="autoZero"/>
        <c:auto val="1"/>
        <c:lblAlgn val="ctr"/>
        <c:lblOffset val="100"/>
        <c:noMultiLvlLbl val="0"/>
      </c:catAx>
      <c:valAx>
        <c:axId val="32677248"/>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800" b="1"/>
            </a:pPr>
            <a:endParaRPr lang="lv-LV"/>
          </a:p>
        </c:txPr>
        <c:crossAx val="32675712"/>
        <c:crosses val="autoZero"/>
        <c:crossBetween val="between"/>
      </c:valAx>
    </c:plotArea>
    <c:legend>
      <c:legendPos val="r"/>
      <c:layout>
        <c:manualLayout>
          <c:xMode val="edge"/>
          <c:yMode val="edge"/>
          <c:x val="0.53652345063770179"/>
          <c:y val="0.67590146554683184"/>
          <c:w val="0.35123378693362112"/>
          <c:h val="8.6655941916898765E-2"/>
        </c:manualLayout>
      </c:layout>
      <c:overlay val="0"/>
      <c:txPr>
        <a:bodyPr/>
        <a:lstStyle/>
        <a:p>
          <a:pPr>
            <a:defRPr sz="900" b="1"/>
          </a:pPr>
          <a:endParaRPr lang="lv-LV"/>
        </a:p>
      </c:txPr>
    </c:legend>
    <c:plotVisOnly val="1"/>
    <c:dispBlanksAs val="gap"/>
    <c:showDLblsOverMax val="0"/>
  </c:chart>
  <c:spPr>
    <a:ln>
      <a:noFill/>
    </a:ln>
  </c:spPr>
  <c:txPr>
    <a:bodyPr/>
    <a:lstStyle/>
    <a:p>
      <a:pPr>
        <a:defRPr>
          <a:latin typeface="Arial" pitchFamily="34" charset="0"/>
          <a:cs typeface="Arial" pitchFamily="34" charset="0"/>
        </a:defRPr>
      </a:pPr>
      <a:endParaRPr lang="lv-LV"/>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Sheet1!$B$2:$B$4</c:f>
              <c:numCache>
                <c:formatCode>General</c:formatCode>
                <c:ptCount val="3"/>
                <c:pt idx="0">
                  <c:v>119</c:v>
                </c:pt>
                <c:pt idx="1">
                  <c:v>119</c:v>
                </c:pt>
                <c:pt idx="2">
                  <c:v>119</c:v>
                </c:pt>
              </c:numCache>
            </c:numRef>
          </c:val>
        </c:ser>
        <c:dLbls>
          <c:showLegendKey val="0"/>
          <c:showVal val="0"/>
          <c:showCatName val="0"/>
          <c:showSerName val="0"/>
          <c:showPercent val="0"/>
          <c:showBubbleSize val="0"/>
        </c:dLbls>
        <c:gapWidth val="150"/>
        <c:axId val="68255744"/>
        <c:axId val="68257280"/>
      </c:barChart>
      <c:catAx>
        <c:axId val="68255744"/>
        <c:scaling>
          <c:orientation val="minMax"/>
        </c:scaling>
        <c:delete val="0"/>
        <c:axPos val="b"/>
        <c:numFmt formatCode="General" sourceLinked="1"/>
        <c:majorTickMark val="out"/>
        <c:minorTickMark val="none"/>
        <c:tickLblPos val="nextTo"/>
        <c:crossAx val="68257280"/>
        <c:crosses val="autoZero"/>
        <c:auto val="1"/>
        <c:lblAlgn val="ctr"/>
        <c:lblOffset val="100"/>
        <c:noMultiLvlLbl val="0"/>
      </c:catAx>
      <c:valAx>
        <c:axId val="68257280"/>
        <c:scaling>
          <c:orientation val="minMax"/>
        </c:scaling>
        <c:delete val="0"/>
        <c:axPos val="l"/>
        <c:majorGridlines/>
        <c:numFmt formatCode="General" sourceLinked="1"/>
        <c:majorTickMark val="out"/>
        <c:minorTickMark val="none"/>
        <c:tickLblPos val="nextTo"/>
        <c:crossAx val="68255744"/>
        <c:crosses val="autoZero"/>
        <c:crossBetween val="between"/>
      </c:valAx>
    </c:plotArea>
    <c:legend>
      <c:legendPos val="b"/>
      <c:overlay val="0"/>
    </c:legend>
    <c:plotVisOnly val="1"/>
    <c:dispBlanksAs val="gap"/>
    <c:showDLblsOverMax val="0"/>
  </c:chart>
  <c:txPr>
    <a:bodyPr/>
    <a:lstStyle/>
    <a:p>
      <a:pPr>
        <a:defRPr sz="1800"/>
      </a:pPr>
      <a:endParaRPr lang="lv-LV"/>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jūlija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Sheet1!$B$2:$B$4</c:f>
              <c:numCache>
                <c:formatCode>General</c:formatCode>
                <c:ptCount val="3"/>
                <c:pt idx="0">
                  <c:v>6.77</c:v>
                </c:pt>
                <c:pt idx="1">
                  <c:v>7.0250000000000004</c:v>
                </c:pt>
                <c:pt idx="2">
                  <c:v>7.3</c:v>
                </c:pt>
              </c:numCache>
            </c:numRef>
          </c:val>
        </c:ser>
        <c:ser>
          <c:idx val="1"/>
          <c:order val="1"/>
          <c:tx>
            <c:strRef>
              <c:f>Sheet1!$C$1</c:f>
              <c:strCache>
                <c:ptCount val="1"/>
                <c:pt idx="0">
                  <c:v>20.08.13.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Sheet1!$C$2:$C$4</c:f>
              <c:numCache>
                <c:formatCode>General</c:formatCode>
                <c:ptCount val="3"/>
                <c:pt idx="0">
                  <c:v>7.360233</c:v>
                </c:pt>
                <c:pt idx="1">
                  <c:v>7.3406770000000003</c:v>
                </c:pt>
                <c:pt idx="2">
                  <c:v>7.3477430000000004</c:v>
                </c:pt>
              </c:numCache>
            </c:numRef>
          </c:val>
        </c:ser>
        <c:dLbls>
          <c:showLegendKey val="0"/>
          <c:showVal val="0"/>
          <c:showCatName val="0"/>
          <c:showSerName val="0"/>
          <c:showPercent val="0"/>
          <c:showBubbleSize val="0"/>
        </c:dLbls>
        <c:gapWidth val="150"/>
        <c:axId val="68412160"/>
        <c:axId val="68413696"/>
      </c:barChart>
      <c:catAx>
        <c:axId val="68412160"/>
        <c:scaling>
          <c:orientation val="minMax"/>
        </c:scaling>
        <c:delete val="0"/>
        <c:axPos val="b"/>
        <c:numFmt formatCode="General" sourceLinked="1"/>
        <c:majorTickMark val="out"/>
        <c:minorTickMark val="none"/>
        <c:tickLblPos val="nextTo"/>
        <c:crossAx val="68413696"/>
        <c:crosses val="autoZero"/>
        <c:auto val="1"/>
        <c:lblAlgn val="ctr"/>
        <c:lblOffset val="100"/>
        <c:noMultiLvlLbl val="0"/>
      </c:catAx>
      <c:valAx>
        <c:axId val="68413696"/>
        <c:scaling>
          <c:orientation val="minMax"/>
          <c:max val="7.5"/>
          <c:min val="6.4"/>
        </c:scaling>
        <c:delete val="0"/>
        <c:axPos val="l"/>
        <c:majorGridlines/>
        <c:numFmt formatCode="General" sourceLinked="1"/>
        <c:majorTickMark val="out"/>
        <c:minorTickMark val="none"/>
        <c:tickLblPos val="nextTo"/>
        <c:crossAx val="68412160"/>
        <c:crosses val="autoZero"/>
        <c:crossBetween val="between"/>
        <c:majorUnit val="0.2"/>
        <c:minorUnit val="4.0000000000000008E-2"/>
      </c:valAx>
    </c:plotArea>
    <c:legend>
      <c:legendPos val="b"/>
      <c:overlay val="0"/>
    </c:legend>
    <c:plotVisOnly val="1"/>
    <c:dispBlanksAs val="gap"/>
    <c:showDLblsOverMax val="0"/>
  </c:chart>
  <c:txPr>
    <a:bodyPr/>
    <a:lstStyle/>
    <a:p>
      <a:pPr>
        <a:defRPr sz="1800"/>
      </a:pPr>
      <a:endParaRPr lang="lv-LV"/>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prognoze</c:v>
                </c:pt>
              </c:strCache>
            </c:strRef>
          </c:tx>
          <c:invertIfNegative val="0"/>
          <c:dLbls>
            <c:numFmt formatCode="#,##0.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Sheet1!$B$2:$B$4</c:f>
              <c:numCache>
                <c:formatCode>General</c:formatCode>
                <c:ptCount val="3"/>
                <c:pt idx="0">
                  <c:v>4.7534200000000002</c:v>
                </c:pt>
                <c:pt idx="1">
                  <c:v>4.8086200000000003</c:v>
                </c:pt>
                <c:pt idx="2">
                  <c:v>4.8638199999999996</c:v>
                </c:pt>
              </c:numCache>
            </c:numRef>
          </c:val>
        </c:ser>
        <c:dLbls>
          <c:showLegendKey val="0"/>
          <c:showVal val="0"/>
          <c:showCatName val="0"/>
          <c:showSerName val="0"/>
          <c:showPercent val="0"/>
          <c:showBubbleSize val="0"/>
        </c:dLbls>
        <c:gapWidth val="150"/>
        <c:axId val="68314240"/>
        <c:axId val="68315776"/>
      </c:barChart>
      <c:catAx>
        <c:axId val="68314240"/>
        <c:scaling>
          <c:orientation val="minMax"/>
        </c:scaling>
        <c:delete val="0"/>
        <c:axPos val="b"/>
        <c:numFmt formatCode="General" sourceLinked="1"/>
        <c:majorTickMark val="out"/>
        <c:minorTickMark val="none"/>
        <c:tickLblPos val="nextTo"/>
        <c:crossAx val="68315776"/>
        <c:crosses val="autoZero"/>
        <c:auto val="1"/>
        <c:lblAlgn val="ctr"/>
        <c:lblOffset val="100"/>
        <c:noMultiLvlLbl val="0"/>
      </c:catAx>
      <c:valAx>
        <c:axId val="68315776"/>
        <c:scaling>
          <c:orientation val="minMax"/>
          <c:max val="4.9000000000000004"/>
          <c:min val="4.5999999999999996"/>
        </c:scaling>
        <c:delete val="0"/>
        <c:axPos val="l"/>
        <c:majorGridlines/>
        <c:numFmt formatCode="General" sourceLinked="1"/>
        <c:majorTickMark val="out"/>
        <c:minorTickMark val="none"/>
        <c:tickLblPos val="nextTo"/>
        <c:crossAx val="68314240"/>
        <c:crosses val="autoZero"/>
        <c:crossBetween val="between"/>
        <c:majorUnit val="0.1"/>
        <c:minorUnit val="1.0000000000000002E-2"/>
      </c:valAx>
    </c:plotArea>
    <c:legend>
      <c:legendPos val="b"/>
      <c:overlay val="0"/>
    </c:legend>
    <c:plotVisOnly val="1"/>
    <c:dispBlanksAs val="gap"/>
    <c:showDLblsOverMax val="0"/>
  </c:chart>
  <c:txPr>
    <a:bodyPr/>
    <a:lstStyle/>
    <a:p>
      <a:pPr>
        <a:defRPr sz="1800"/>
      </a:pPr>
      <a:endParaRPr lang="lv-LV"/>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5"/>
            <c:invertIfNegative val="0"/>
            <c:bubble3D val="0"/>
            <c:spPr>
              <a:solidFill>
                <a:schemeClr val="accent6">
                  <a:lumMod val="75000"/>
                </a:schemeClr>
              </a:solidFill>
            </c:spPr>
          </c:dPt>
          <c:dPt>
            <c:idx val="6"/>
            <c:invertIfNegative val="0"/>
            <c:bubble3D val="0"/>
            <c:spPr>
              <a:solidFill>
                <a:schemeClr val="accent2"/>
              </a:solidFill>
              <a:ln>
                <a:solidFill>
                  <a:schemeClr val="accent2"/>
                </a:solidFill>
              </a:ln>
            </c:spPr>
          </c:dPt>
          <c:dPt>
            <c:idx val="7"/>
            <c:invertIfNegative val="0"/>
            <c:bubble3D val="0"/>
            <c:spPr>
              <a:solidFill>
                <a:schemeClr val="accent2"/>
              </a:solidFill>
            </c:spPr>
          </c:dPt>
          <c:dPt>
            <c:idx val="8"/>
            <c:invertIfNegative val="0"/>
            <c:bubble3D val="0"/>
            <c:spPr>
              <a:solidFill>
                <a:schemeClr val="accent2"/>
              </a:solidFill>
            </c:spPr>
          </c:dPt>
          <c:dPt>
            <c:idx val="9"/>
            <c:invertIfNegative val="0"/>
            <c:bubble3D val="0"/>
            <c:spPr>
              <a:solidFill>
                <a:schemeClr val="accent2"/>
              </a:solidFill>
            </c:spPr>
          </c:dPt>
          <c:dLbls>
            <c:numFmt formatCode="#,##0.0" sourceLinked="0"/>
            <c:spPr>
              <a:noFill/>
              <a:ln>
                <a:noFill/>
              </a:ln>
              <a:effectLst/>
            </c:spPr>
            <c:txPr>
              <a:bodyPr rot="-5400000" vert="horz"/>
              <a:lstStyle/>
              <a:p>
                <a:pPr>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2008</c:v>
                </c:pt>
                <c:pt idx="1">
                  <c:v>2009</c:v>
                </c:pt>
                <c:pt idx="2">
                  <c:v>2010</c:v>
                </c:pt>
                <c:pt idx="3">
                  <c:v>2011</c:v>
                </c:pt>
                <c:pt idx="4">
                  <c:v>2012</c:v>
                </c:pt>
                <c:pt idx="5">
                  <c:v>2013 plāns</c:v>
                </c:pt>
                <c:pt idx="6">
                  <c:v>2013 prognoze</c:v>
                </c:pt>
                <c:pt idx="7">
                  <c:v>2014 prognoze</c:v>
                </c:pt>
                <c:pt idx="8">
                  <c:v>2015 prognoze</c:v>
                </c:pt>
                <c:pt idx="9">
                  <c:v>2016 prognoze</c:v>
                </c:pt>
              </c:strCache>
            </c:strRef>
          </c:cat>
          <c:val>
            <c:numRef>
              <c:f>Sheet1!$B$2:$B$11</c:f>
              <c:numCache>
                <c:formatCode>General</c:formatCode>
                <c:ptCount val="10"/>
                <c:pt idx="0">
                  <c:v>905.20189100000005</c:v>
                </c:pt>
                <c:pt idx="1">
                  <c:v>680.09018200000003</c:v>
                </c:pt>
                <c:pt idx="2">
                  <c:v>719.98294499999997</c:v>
                </c:pt>
                <c:pt idx="3">
                  <c:v>768.20857699999999</c:v>
                </c:pt>
                <c:pt idx="4" formatCode="#,##0.000">
                  <c:v>825.38039400000002</c:v>
                </c:pt>
                <c:pt idx="5" formatCode="#,##0.000">
                  <c:v>828.89897440000004</c:v>
                </c:pt>
                <c:pt idx="6" formatCode="#,##0.000">
                  <c:v>862.51171999999997</c:v>
                </c:pt>
                <c:pt idx="7" formatCode="#,##0.000">
                  <c:v>893.78648740000006</c:v>
                </c:pt>
                <c:pt idx="8" formatCode="#,##0.000">
                  <c:v>912.31645800000001</c:v>
                </c:pt>
                <c:pt idx="9" formatCode="#,##0.000">
                  <c:v>932.72825599999999</c:v>
                </c:pt>
              </c:numCache>
            </c:numRef>
          </c:val>
        </c:ser>
        <c:dLbls>
          <c:showLegendKey val="0"/>
          <c:showVal val="0"/>
          <c:showCatName val="0"/>
          <c:showSerName val="0"/>
          <c:showPercent val="0"/>
          <c:showBubbleSize val="0"/>
        </c:dLbls>
        <c:gapWidth val="150"/>
        <c:axId val="68692224"/>
        <c:axId val="68694016"/>
      </c:barChart>
      <c:catAx>
        <c:axId val="68692224"/>
        <c:scaling>
          <c:orientation val="minMax"/>
        </c:scaling>
        <c:delete val="0"/>
        <c:axPos val="b"/>
        <c:numFmt formatCode="General" sourceLinked="1"/>
        <c:majorTickMark val="out"/>
        <c:minorTickMark val="none"/>
        <c:tickLblPos val="nextTo"/>
        <c:txPr>
          <a:bodyPr/>
          <a:lstStyle/>
          <a:p>
            <a:pPr>
              <a:defRPr sz="1200"/>
            </a:pPr>
            <a:endParaRPr lang="lv-LV"/>
          </a:p>
        </c:txPr>
        <c:crossAx val="68694016"/>
        <c:crosses val="autoZero"/>
        <c:auto val="1"/>
        <c:lblAlgn val="ctr"/>
        <c:lblOffset val="100"/>
        <c:noMultiLvlLbl val="0"/>
      </c:catAx>
      <c:valAx>
        <c:axId val="68694016"/>
        <c:scaling>
          <c:orientation val="minMax"/>
        </c:scaling>
        <c:delete val="0"/>
        <c:axPos val="l"/>
        <c:majorGridlines/>
        <c:numFmt formatCode="General" sourceLinked="1"/>
        <c:majorTickMark val="out"/>
        <c:minorTickMark val="none"/>
        <c:tickLblPos val="nextTo"/>
        <c:crossAx val="68692224"/>
        <c:crosses val="autoZero"/>
        <c:crossBetween val="between"/>
      </c:valAx>
    </c:plotArea>
    <c:plotVisOnly val="1"/>
    <c:dispBlanksAs val="gap"/>
    <c:showDLblsOverMax val="0"/>
  </c:chart>
  <c:txPr>
    <a:bodyPr/>
    <a:lstStyle/>
    <a:p>
      <a:pPr>
        <a:defRPr sz="1800"/>
      </a:pPr>
      <a:endParaRPr lang="lv-LV"/>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234444121373238"/>
          <c:y val="2.0777662131108241E-2"/>
          <c:w val="0.87106145947039704"/>
          <c:h val="0.80960257289419957"/>
        </c:manualLayout>
      </c:layout>
      <c:barChart>
        <c:barDir val="col"/>
        <c:grouping val="clustered"/>
        <c:varyColors val="0"/>
        <c:ser>
          <c:idx val="0"/>
          <c:order val="0"/>
          <c:tx>
            <c:strRef>
              <c:f>Sheet2!$F$4</c:f>
              <c:strCache>
                <c:ptCount val="1"/>
                <c:pt idx="0">
                  <c:v>2012.gada 7 mēnešu izpilde</c:v>
                </c:pt>
              </c:strCache>
            </c:strRef>
          </c:tx>
          <c:spPr>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spPr/>
              <c:txPr>
                <a:bodyPr/>
                <a:lstStyle/>
                <a:p>
                  <a:pPr>
                    <a:defRPr sz="1200"/>
                  </a:pPr>
                  <a:endParaRPr lang="lv-LV"/>
                </a:p>
              </c:txPr>
              <c:dLblPos val="ctr"/>
              <c:showLegendKey val="0"/>
              <c:showVal val="1"/>
              <c:showCatName val="0"/>
              <c:showSerName val="0"/>
              <c:showPercent val="0"/>
              <c:showBubbleSize val="0"/>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Sheet2!$E$5</c:f>
              <c:numCache>
                <c:formatCode>General</c:formatCode>
                <c:ptCount val="1"/>
              </c:numCache>
            </c:numRef>
          </c:cat>
          <c:val>
            <c:numRef>
              <c:f>Sheet2!$F$5</c:f>
              <c:numCache>
                <c:formatCode>0.0</c:formatCode>
                <c:ptCount val="1"/>
                <c:pt idx="0">
                  <c:v>482.76083</c:v>
                </c:pt>
              </c:numCache>
            </c:numRef>
          </c:val>
        </c:ser>
        <c:ser>
          <c:idx val="1"/>
          <c:order val="1"/>
          <c:tx>
            <c:strRef>
              <c:f>Sheet2!$G$4</c:f>
              <c:strCache>
                <c:ptCount val="1"/>
                <c:pt idx="0">
                  <c:v>2013. gada 7 mēnešu plāns</c:v>
                </c:pt>
              </c:strCache>
            </c:strRef>
          </c:tx>
          <c:spPr>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1"/>
              <c:tx>
                <c:rich>
                  <a:bodyPr/>
                  <a:lstStyle/>
                  <a:p>
                    <a:r>
                      <a:rPr lang="lv-LV" sz="1200">
                        <a:solidFill>
                          <a:schemeClr val="tx1"/>
                        </a:solidFill>
                      </a:rPr>
                      <a:t>+ 3,4%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lv-LV" sz="1200">
                        <a:solidFill>
                          <a:schemeClr val="tx1"/>
                        </a:solidFill>
                      </a:rPr>
                      <a:t>+ 7,4%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lv-LV" sz="1200">
                        <a:solidFill>
                          <a:schemeClr val="tx1"/>
                        </a:solidFill>
                      </a:rPr>
                      <a:t>- 9,1%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lv-LV" sz="1200">
                        <a:solidFill>
                          <a:schemeClr val="tx1"/>
                        </a:solidFill>
                      </a:rPr>
                      <a:t>- 43,1%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Sheet2!$E$5</c:f>
              <c:numCache>
                <c:formatCode>General</c:formatCode>
                <c:ptCount val="1"/>
              </c:numCache>
            </c:numRef>
          </c:cat>
          <c:val>
            <c:numRef>
              <c:f>Sheet2!$G$5</c:f>
              <c:numCache>
                <c:formatCode>0.0</c:formatCode>
                <c:ptCount val="1"/>
                <c:pt idx="0">
                  <c:v>482.05199999999996</c:v>
                </c:pt>
              </c:numCache>
            </c:numRef>
          </c:val>
        </c:ser>
        <c:ser>
          <c:idx val="2"/>
          <c:order val="2"/>
          <c:tx>
            <c:strRef>
              <c:f>Sheet2!$H$4</c:f>
              <c:strCache>
                <c:ptCount val="1"/>
                <c:pt idx="0">
                  <c:v>2013. gada 7 mēnešu izpilde</c:v>
                </c:pt>
              </c:strCache>
            </c:strRef>
          </c:tx>
          <c:spPr>
            <a:scene3d>
              <a:camera prst="orthographicFront"/>
              <a:lightRig rig="threePt" dir="t"/>
            </a:scene3d>
            <a:sp3d>
              <a:bevelT w="63500" h="25400"/>
            </a:sp3d>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Sheet2!$E$5</c:f>
              <c:numCache>
                <c:formatCode>General</c:formatCode>
                <c:ptCount val="1"/>
              </c:numCache>
            </c:numRef>
          </c:cat>
          <c:val>
            <c:numRef>
              <c:f>Sheet2!$H$5</c:f>
              <c:numCache>
                <c:formatCode>0.0</c:formatCode>
                <c:ptCount val="1"/>
                <c:pt idx="0">
                  <c:v>518.2990289999999</c:v>
                </c:pt>
              </c:numCache>
            </c:numRef>
          </c:val>
        </c:ser>
        <c:dLbls>
          <c:showLegendKey val="0"/>
          <c:showVal val="0"/>
          <c:showCatName val="0"/>
          <c:showSerName val="0"/>
          <c:showPercent val="0"/>
          <c:showBubbleSize val="0"/>
        </c:dLbls>
        <c:gapWidth val="112"/>
        <c:axId val="62179584"/>
        <c:axId val="62062592"/>
      </c:barChart>
      <c:catAx>
        <c:axId val="62179584"/>
        <c:scaling>
          <c:orientation val="minMax"/>
        </c:scaling>
        <c:delete val="0"/>
        <c:axPos val="b"/>
        <c:numFmt formatCode="General" sourceLinked="1"/>
        <c:majorTickMark val="out"/>
        <c:minorTickMark val="none"/>
        <c:tickLblPos val="nextTo"/>
        <c:crossAx val="62062592"/>
        <c:crosses val="autoZero"/>
        <c:auto val="1"/>
        <c:lblAlgn val="ctr"/>
        <c:lblOffset val="100"/>
        <c:noMultiLvlLbl val="0"/>
      </c:catAx>
      <c:valAx>
        <c:axId val="62062592"/>
        <c:scaling>
          <c:orientation val="minMax"/>
          <c:max val="700"/>
          <c:min val="0"/>
        </c:scaling>
        <c:delete val="0"/>
        <c:axPos val="l"/>
        <c:majorGridlines/>
        <c:numFmt formatCode="0.0" sourceLinked="1"/>
        <c:majorTickMark val="out"/>
        <c:minorTickMark val="none"/>
        <c:tickLblPos val="nextTo"/>
        <c:crossAx val="62179584"/>
        <c:crosses val="autoZero"/>
        <c:crossBetween val="between"/>
      </c:valAx>
    </c:plotArea>
    <c:legend>
      <c:legendPos val="b"/>
      <c:layout>
        <c:manualLayout>
          <c:xMode val="edge"/>
          <c:yMode val="edge"/>
          <c:x val="0.13182568693015431"/>
          <c:y val="2.6271203784374832E-2"/>
          <c:w val="0.56154800722756448"/>
          <c:h val="0.15744351992078853"/>
        </c:manualLayout>
      </c:layout>
      <c:overlay val="0"/>
      <c:txPr>
        <a:bodyPr/>
        <a:lstStyle/>
        <a:p>
          <a:pPr>
            <a:defRPr sz="1050"/>
          </a:pPr>
          <a:endParaRPr lang="lv-LV"/>
        </a:p>
      </c:txPr>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71349016775915"/>
          <c:y val="3.4910594729240609E-2"/>
          <c:w val="0.84328650983224085"/>
          <c:h val="0.82508241421451267"/>
        </c:manualLayout>
      </c:layout>
      <c:barChart>
        <c:barDir val="col"/>
        <c:grouping val="clustered"/>
        <c:varyColors val="0"/>
        <c:ser>
          <c:idx val="0"/>
          <c:order val="0"/>
          <c:tx>
            <c:strRef>
              <c:f>Sheet2!$E$5</c:f>
              <c:strCache>
                <c:ptCount val="1"/>
                <c:pt idx="0">
                  <c:v>Plāns</c:v>
                </c:pt>
              </c:strCache>
            </c:strRef>
          </c:tx>
          <c:invertIfNegative val="0"/>
          <c:dLbls>
            <c:numFmt formatCode="#,##0.0" sourceLinked="0"/>
            <c:spPr>
              <a:noFill/>
              <a:ln>
                <a:noFill/>
              </a:ln>
              <a:effectLst/>
            </c:spPr>
            <c:txPr>
              <a:bodyPr rot="-5400000" vert="horz"/>
              <a:lstStyle/>
              <a:p>
                <a:pPr>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Sheet2!$F$5:$L$5</c:f>
              <c:numCache>
                <c:formatCode>General</c:formatCode>
                <c:ptCount val="7"/>
                <c:pt idx="0">
                  <c:v>57.625</c:v>
                </c:pt>
                <c:pt idx="1">
                  <c:v>67.716999999999999</c:v>
                </c:pt>
                <c:pt idx="2" formatCode="0.0">
                  <c:v>81.900000000000006</c:v>
                </c:pt>
                <c:pt idx="3">
                  <c:v>66.685000000000002</c:v>
                </c:pt>
                <c:pt idx="4">
                  <c:v>75.14500000000001</c:v>
                </c:pt>
                <c:pt idx="5">
                  <c:v>65.78</c:v>
                </c:pt>
                <c:pt idx="6">
                  <c:v>67.2</c:v>
                </c:pt>
              </c:numCache>
            </c:numRef>
          </c:val>
        </c:ser>
        <c:dLbls>
          <c:showLegendKey val="0"/>
          <c:showVal val="0"/>
          <c:showCatName val="0"/>
          <c:showSerName val="0"/>
          <c:showPercent val="0"/>
          <c:showBubbleSize val="0"/>
        </c:dLbls>
        <c:gapWidth val="150"/>
        <c:axId val="62200064"/>
        <c:axId val="62210048"/>
      </c:barChart>
      <c:lineChart>
        <c:grouping val="stacked"/>
        <c:varyColors val="0"/>
        <c:ser>
          <c:idx val="1"/>
          <c:order val="1"/>
          <c:tx>
            <c:strRef>
              <c:f>Sheet2!$E$6</c:f>
              <c:strCache>
                <c:ptCount val="1"/>
                <c:pt idx="0">
                  <c:v>Izpilde</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Sheet2!$F$6:$L$6</c:f>
              <c:numCache>
                <c:formatCode>#,##0.0</c:formatCode>
                <c:ptCount val="7"/>
                <c:pt idx="0">
                  <c:v>67.238989000000004</c:v>
                </c:pt>
                <c:pt idx="1">
                  <c:v>70.650245999999996</c:v>
                </c:pt>
                <c:pt idx="2">
                  <c:v>82.52489700000001</c:v>
                </c:pt>
                <c:pt idx="3">
                  <c:v>75.476145000000002</c:v>
                </c:pt>
                <c:pt idx="4">
                  <c:v>83.995872999999989</c:v>
                </c:pt>
                <c:pt idx="5">
                  <c:v>66.439492999999999</c:v>
                </c:pt>
                <c:pt idx="6">
                  <c:v>71.973386000000005</c:v>
                </c:pt>
              </c:numCache>
            </c:numRef>
          </c:val>
          <c:smooth val="0"/>
        </c:ser>
        <c:dLbls>
          <c:showLegendKey val="0"/>
          <c:showVal val="0"/>
          <c:showCatName val="0"/>
          <c:showSerName val="0"/>
          <c:showPercent val="0"/>
          <c:showBubbleSize val="0"/>
        </c:dLbls>
        <c:marker val="1"/>
        <c:smooth val="0"/>
        <c:axId val="62200064"/>
        <c:axId val="62210048"/>
      </c:lineChart>
      <c:catAx>
        <c:axId val="62200064"/>
        <c:scaling>
          <c:orientation val="minMax"/>
        </c:scaling>
        <c:delete val="0"/>
        <c:axPos val="b"/>
        <c:numFmt formatCode="General" sourceLinked="1"/>
        <c:majorTickMark val="out"/>
        <c:minorTickMark val="none"/>
        <c:tickLblPos val="nextTo"/>
        <c:crossAx val="62210048"/>
        <c:crosses val="autoZero"/>
        <c:auto val="1"/>
        <c:lblAlgn val="ctr"/>
        <c:lblOffset val="100"/>
        <c:noMultiLvlLbl val="0"/>
      </c:catAx>
      <c:valAx>
        <c:axId val="62210048"/>
        <c:scaling>
          <c:orientation val="minMax"/>
        </c:scaling>
        <c:delete val="0"/>
        <c:axPos val="l"/>
        <c:majorGridlines/>
        <c:numFmt formatCode="General" sourceLinked="1"/>
        <c:majorTickMark val="out"/>
        <c:minorTickMark val="none"/>
        <c:tickLblPos val="nextTo"/>
        <c:crossAx val="62200064"/>
        <c:crosses val="autoZero"/>
        <c:crossBetween val="between"/>
      </c:valAx>
    </c:plotArea>
    <c:legend>
      <c:legendPos val="b"/>
      <c:layout>
        <c:manualLayout>
          <c:xMode val="edge"/>
          <c:yMode val="edge"/>
          <c:x val="0.12262159914330506"/>
          <c:y val="5.1418569886039767E-2"/>
          <c:w val="0.30081302694762313"/>
          <c:h val="5.9770401462070535E-2"/>
        </c:manualLayout>
      </c:layout>
      <c:overlay val="0"/>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234444121373238"/>
          <c:y val="2.0777662131108241E-2"/>
          <c:w val="0.87106145947039704"/>
          <c:h val="0.80960257289419957"/>
        </c:manualLayout>
      </c:layout>
      <c:barChart>
        <c:barDir val="col"/>
        <c:grouping val="clustered"/>
        <c:varyColors val="0"/>
        <c:ser>
          <c:idx val="0"/>
          <c:order val="0"/>
          <c:tx>
            <c:strRef>
              <c:f>Sheet2!$F$4</c:f>
              <c:strCache>
                <c:ptCount val="1"/>
                <c:pt idx="0">
                  <c:v>2012.gada 7 mēnešu izpilde</c:v>
                </c:pt>
              </c:strCache>
            </c:strRef>
          </c:tx>
          <c:spPr>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spPr/>
              <c:txPr>
                <a:bodyPr/>
                <a:lstStyle/>
                <a:p>
                  <a:pPr>
                    <a:defRPr sz="1200"/>
                  </a:pPr>
                  <a:endParaRPr lang="lv-LV"/>
                </a:p>
              </c:txPr>
              <c:dLblPos val="ctr"/>
              <c:showLegendKey val="0"/>
              <c:showVal val="1"/>
              <c:showCatName val="0"/>
              <c:showSerName val="0"/>
              <c:showPercent val="0"/>
              <c:showBubbleSize val="0"/>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Sheet2!$E$5</c:f>
              <c:strCache>
                <c:ptCount val="1"/>
                <c:pt idx="0">
                  <c:v>Iedzīvotāju ienākuma nodoklis</c:v>
                </c:pt>
              </c:strCache>
            </c:strRef>
          </c:cat>
          <c:val>
            <c:numRef>
              <c:f>Sheet2!$F$5</c:f>
              <c:numCache>
                <c:formatCode>0.0</c:formatCode>
                <c:ptCount val="1"/>
                <c:pt idx="0">
                  <c:v>401.37659300000001</c:v>
                </c:pt>
              </c:numCache>
            </c:numRef>
          </c:val>
        </c:ser>
        <c:ser>
          <c:idx val="1"/>
          <c:order val="1"/>
          <c:tx>
            <c:strRef>
              <c:f>Sheet2!$G$4</c:f>
              <c:strCache>
                <c:ptCount val="1"/>
                <c:pt idx="0">
                  <c:v>2013. gada 7 mēnešu plāns</c:v>
                </c:pt>
              </c:strCache>
            </c:strRef>
          </c:tx>
          <c:spPr>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1"/>
              <c:tx>
                <c:rich>
                  <a:bodyPr/>
                  <a:lstStyle/>
                  <a:p>
                    <a:r>
                      <a:rPr lang="lv-LV" sz="1200">
                        <a:solidFill>
                          <a:schemeClr val="tx1"/>
                        </a:solidFill>
                      </a:rPr>
                      <a:t>+ 3,4%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lv-LV" sz="1200">
                        <a:solidFill>
                          <a:schemeClr val="tx1"/>
                        </a:solidFill>
                      </a:rPr>
                      <a:t>+ 7,4%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lv-LV" sz="1200">
                        <a:solidFill>
                          <a:schemeClr val="tx1"/>
                        </a:solidFill>
                      </a:rPr>
                      <a:t>- 9,1%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lv-LV" sz="1200">
                        <a:solidFill>
                          <a:schemeClr val="tx1"/>
                        </a:solidFill>
                      </a:rPr>
                      <a:t>- 43,1%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Sheet2!$E$5</c:f>
              <c:strCache>
                <c:ptCount val="1"/>
                <c:pt idx="0">
                  <c:v>Iedzīvotāju ienākuma nodoklis</c:v>
                </c:pt>
              </c:strCache>
            </c:strRef>
          </c:cat>
          <c:val>
            <c:numRef>
              <c:f>Sheet2!$G$5</c:f>
              <c:numCache>
                <c:formatCode>0.0</c:formatCode>
                <c:ptCount val="1"/>
                <c:pt idx="0">
                  <c:v>402.15999999999997</c:v>
                </c:pt>
              </c:numCache>
            </c:numRef>
          </c:val>
        </c:ser>
        <c:ser>
          <c:idx val="2"/>
          <c:order val="2"/>
          <c:tx>
            <c:strRef>
              <c:f>Sheet2!$H$4</c:f>
              <c:strCache>
                <c:ptCount val="1"/>
                <c:pt idx="0">
                  <c:v>2013. gada 7 mēnešu izpilde</c:v>
                </c:pt>
              </c:strCache>
            </c:strRef>
          </c:tx>
          <c:spPr>
            <a:scene3d>
              <a:camera prst="orthographicFront"/>
              <a:lightRig rig="threePt" dir="t"/>
            </a:scene3d>
            <a:sp3d>
              <a:bevelT w="63500" h="25400"/>
            </a:sp3d>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Sheet2!$E$5</c:f>
              <c:strCache>
                <c:ptCount val="1"/>
                <c:pt idx="0">
                  <c:v>Iedzīvotāju ienākuma nodoklis</c:v>
                </c:pt>
              </c:strCache>
            </c:strRef>
          </c:cat>
          <c:val>
            <c:numRef>
              <c:f>Sheet2!$H$5</c:f>
              <c:numCache>
                <c:formatCode>0.0</c:formatCode>
                <c:ptCount val="1"/>
                <c:pt idx="0">
                  <c:v>432.40018000000003</c:v>
                </c:pt>
              </c:numCache>
            </c:numRef>
          </c:val>
        </c:ser>
        <c:dLbls>
          <c:showLegendKey val="0"/>
          <c:showVal val="0"/>
          <c:showCatName val="0"/>
          <c:showSerName val="0"/>
          <c:showPercent val="0"/>
          <c:showBubbleSize val="0"/>
        </c:dLbls>
        <c:gapWidth val="112"/>
        <c:axId val="62596992"/>
        <c:axId val="62598528"/>
      </c:barChart>
      <c:catAx>
        <c:axId val="62596992"/>
        <c:scaling>
          <c:orientation val="minMax"/>
        </c:scaling>
        <c:delete val="1"/>
        <c:axPos val="b"/>
        <c:numFmt formatCode="General" sourceLinked="1"/>
        <c:majorTickMark val="out"/>
        <c:minorTickMark val="none"/>
        <c:tickLblPos val="nextTo"/>
        <c:crossAx val="62598528"/>
        <c:crosses val="autoZero"/>
        <c:auto val="1"/>
        <c:lblAlgn val="ctr"/>
        <c:lblOffset val="100"/>
        <c:noMultiLvlLbl val="0"/>
      </c:catAx>
      <c:valAx>
        <c:axId val="62598528"/>
        <c:scaling>
          <c:orientation val="minMax"/>
          <c:max val="700"/>
          <c:min val="0"/>
        </c:scaling>
        <c:delete val="0"/>
        <c:axPos val="l"/>
        <c:majorGridlines/>
        <c:numFmt formatCode="0.0" sourceLinked="1"/>
        <c:majorTickMark val="out"/>
        <c:minorTickMark val="none"/>
        <c:tickLblPos val="nextTo"/>
        <c:crossAx val="62596992"/>
        <c:crosses val="autoZero"/>
        <c:crossBetween val="between"/>
      </c:valAx>
    </c:plotArea>
    <c:legend>
      <c:legendPos val="b"/>
      <c:layout>
        <c:manualLayout>
          <c:xMode val="edge"/>
          <c:yMode val="edge"/>
          <c:x val="0.13182568693015431"/>
          <c:y val="2.6271203784374832E-2"/>
          <c:w val="0.56154800722756448"/>
          <c:h val="0.15744351992078853"/>
        </c:manualLayout>
      </c:layout>
      <c:overlay val="0"/>
      <c:txPr>
        <a:bodyPr/>
        <a:lstStyle/>
        <a:p>
          <a:pPr>
            <a:defRPr sz="1050"/>
          </a:pPr>
          <a:endParaRPr lang="lv-LV"/>
        </a:p>
      </c:txPr>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71349016775915"/>
          <c:y val="3.4910594729240609E-2"/>
          <c:w val="0.84328650983224085"/>
          <c:h val="0.82508241421451267"/>
        </c:manualLayout>
      </c:layout>
      <c:barChart>
        <c:barDir val="col"/>
        <c:grouping val="clustered"/>
        <c:varyColors val="0"/>
        <c:ser>
          <c:idx val="0"/>
          <c:order val="0"/>
          <c:tx>
            <c:strRef>
              <c:f>Sheet2!$E$5</c:f>
              <c:strCache>
                <c:ptCount val="1"/>
                <c:pt idx="0">
                  <c:v>Plāns</c:v>
                </c:pt>
              </c:strCache>
            </c:strRef>
          </c:tx>
          <c:invertIfNegative val="0"/>
          <c:dLbls>
            <c:numFmt formatCode="#,##0.0" sourceLinked="0"/>
            <c:spPr>
              <a:noFill/>
              <a:ln>
                <a:noFill/>
              </a:ln>
              <a:effectLst/>
            </c:spPr>
            <c:txPr>
              <a:bodyPr rot="-5400000" vert="horz"/>
              <a:lstStyle/>
              <a:p>
                <a:pPr>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Sheet2!$F$5:$L$5</c:f>
              <c:numCache>
                <c:formatCode>General</c:formatCode>
                <c:ptCount val="7"/>
                <c:pt idx="0">
                  <c:v>54.48</c:v>
                </c:pt>
                <c:pt idx="1">
                  <c:v>55.04</c:v>
                </c:pt>
                <c:pt idx="2" formatCode="0.0">
                  <c:v>55.36</c:v>
                </c:pt>
                <c:pt idx="3">
                  <c:v>57.6</c:v>
                </c:pt>
                <c:pt idx="4">
                  <c:v>56.720000000000006</c:v>
                </c:pt>
                <c:pt idx="5">
                  <c:v>60.8</c:v>
                </c:pt>
                <c:pt idx="6">
                  <c:v>62.16</c:v>
                </c:pt>
              </c:numCache>
            </c:numRef>
          </c:val>
        </c:ser>
        <c:dLbls>
          <c:showLegendKey val="0"/>
          <c:showVal val="0"/>
          <c:showCatName val="0"/>
          <c:showSerName val="0"/>
          <c:showPercent val="0"/>
          <c:showBubbleSize val="0"/>
        </c:dLbls>
        <c:gapWidth val="150"/>
        <c:axId val="64632704"/>
        <c:axId val="64634240"/>
      </c:barChart>
      <c:lineChart>
        <c:grouping val="stacked"/>
        <c:varyColors val="0"/>
        <c:ser>
          <c:idx val="1"/>
          <c:order val="1"/>
          <c:tx>
            <c:strRef>
              <c:f>Sheet2!$E$6</c:f>
              <c:strCache>
                <c:ptCount val="1"/>
                <c:pt idx="0">
                  <c:v>Izpilde</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Sheet2!$F$6:$L$6</c:f>
              <c:numCache>
                <c:formatCode>#,##0.0</c:formatCode>
                <c:ptCount val="7"/>
                <c:pt idx="0">
                  <c:v>63.743265000000001</c:v>
                </c:pt>
                <c:pt idx="1">
                  <c:v>55.716518999999998</c:v>
                </c:pt>
                <c:pt idx="2">
                  <c:v>59.421301999999997</c:v>
                </c:pt>
                <c:pt idx="3">
                  <c:v>60.089911000000001</c:v>
                </c:pt>
                <c:pt idx="4">
                  <c:v>65.912492999999998</c:v>
                </c:pt>
                <c:pt idx="5">
                  <c:v>61.557673000000001</c:v>
                </c:pt>
                <c:pt idx="6">
                  <c:v>65.959017000000003</c:v>
                </c:pt>
              </c:numCache>
            </c:numRef>
          </c:val>
          <c:smooth val="0"/>
        </c:ser>
        <c:dLbls>
          <c:showLegendKey val="0"/>
          <c:showVal val="0"/>
          <c:showCatName val="0"/>
          <c:showSerName val="0"/>
          <c:showPercent val="0"/>
          <c:showBubbleSize val="0"/>
        </c:dLbls>
        <c:marker val="1"/>
        <c:smooth val="0"/>
        <c:axId val="64632704"/>
        <c:axId val="64634240"/>
      </c:lineChart>
      <c:catAx>
        <c:axId val="64632704"/>
        <c:scaling>
          <c:orientation val="minMax"/>
        </c:scaling>
        <c:delete val="0"/>
        <c:axPos val="b"/>
        <c:numFmt formatCode="General" sourceLinked="1"/>
        <c:majorTickMark val="out"/>
        <c:minorTickMark val="none"/>
        <c:tickLblPos val="nextTo"/>
        <c:crossAx val="64634240"/>
        <c:crosses val="autoZero"/>
        <c:auto val="1"/>
        <c:lblAlgn val="ctr"/>
        <c:lblOffset val="100"/>
        <c:noMultiLvlLbl val="0"/>
      </c:catAx>
      <c:valAx>
        <c:axId val="64634240"/>
        <c:scaling>
          <c:orientation val="minMax"/>
        </c:scaling>
        <c:delete val="0"/>
        <c:axPos val="l"/>
        <c:majorGridlines/>
        <c:numFmt formatCode="General" sourceLinked="1"/>
        <c:majorTickMark val="out"/>
        <c:minorTickMark val="none"/>
        <c:tickLblPos val="nextTo"/>
        <c:crossAx val="64632704"/>
        <c:crosses val="autoZero"/>
        <c:crossBetween val="between"/>
      </c:valAx>
    </c:plotArea>
    <c:legend>
      <c:legendPos val="b"/>
      <c:layout>
        <c:manualLayout>
          <c:xMode val="edge"/>
          <c:yMode val="edge"/>
          <c:x val="0.35533110233973492"/>
          <c:y val="3.2833037708453847E-2"/>
          <c:w val="0.30081302694762313"/>
          <c:h val="5.9770401462070535E-2"/>
        </c:manualLayout>
      </c:layout>
      <c:overlay val="0"/>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234444121373238"/>
          <c:y val="3.4963951373823958E-2"/>
          <c:w val="0.87106145947039704"/>
          <c:h val="0.80960257289419957"/>
        </c:manualLayout>
      </c:layout>
      <c:barChart>
        <c:barDir val="col"/>
        <c:grouping val="clustered"/>
        <c:varyColors val="0"/>
        <c:ser>
          <c:idx val="0"/>
          <c:order val="0"/>
          <c:tx>
            <c:strRef>
              <c:f>Sheet2!$F$4</c:f>
              <c:strCache>
                <c:ptCount val="1"/>
                <c:pt idx="0">
                  <c:v>2012.gada 7 mēnešu izpilde</c:v>
                </c:pt>
              </c:strCache>
            </c:strRef>
          </c:tx>
          <c:spPr>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spPr/>
              <c:txPr>
                <a:bodyPr/>
                <a:lstStyle/>
                <a:p>
                  <a:pPr>
                    <a:defRPr sz="1200"/>
                  </a:pPr>
                  <a:endParaRPr lang="lv-LV"/>
                </a:p>
              </c:txPr>
              <c:dLblPos val="ctr"/>
              <c:showLegendKey val="0"/>
              <c:showVal val="1"/>
              <c:showCatName val="0"/>
              <c:showSerName val="0"/>
              <c:showPercent val="0"/>
              <c:showBubbleSize val="0"/>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Sheet2!$E$5</c:f>
              <c:strCache>
                <c:ptCount val="1"/>
                <c:pt idx="0">
                  <c:v>Nekustamā īpašuma nodoklis</c:v>
                </c:pt>
              </c:strCache>
            </c:strRef>
          </c:cat>
          <c:val>
            <c:numRef>
              <c:f>Sheet2!$F$5</c:f>
              <c:numCache>
                <c:formatCode>0.0</c:formatCode>
                <c:ptCount val="1"/>
                <c:pt idx="0">
                  <c:v>75.674943999999996</c:v>
                </c:pt>
              </c:numCache>
            </c:numRef>
          </c:val>
        </c:ser>
        <c:ser>
          <c:idx val="1"/>
          <c:order val="1"/>
          <c:tx>
            <c:strRef>
              <c:f>Sheet2!$G$4</c:f>
              <c:strCache>
                <c:ptCount val="1"/>
                <c:pt idx="0">
                  <c:v>2013. gada 7 mēnešu plāns</c:v>
                </c:pt>
              </c:strCache>
            </c:strRef>
          </c:tx>
          <c:spPr>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1"/>
              <c:tx>
                <c:rich>
                  <a:bodyPr/>
                  <a:lstStyle/>
                  <a:p>
                    <a:r>
                      <a:rPr lang="lv-LV" sz="1200">
                        <a:solidFill>
                          <a:schemeClr val="tx1"/>
                        </a:solidFill>
                      </a:rPr>
                      <a:t>+ 3,4%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lv-LV" sz="1200">
                        <a:solidFill>
                          <a:schemeClr val="tx1"/>
                        </a:solidFill>
                      </a:rPr>
                      <a:t>+ 7,4%</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lv-LV" sz="1200">
                        <a:solidFill>
                          <a:schemeClr val="tx1"/>
                        </a:solidFill>
                      </a:rPr>
                      <a:t>- 9,1%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lv-LV" sz="1200">
                        <a:solidFill>
                          <a:schemeClr val="tx1"/>
                        </a:solidFill>
                      </a:rPr>
                      <a:t>- 43,1%</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Sheet2!$E$5</c:f>
              <c:strCache>
                <c:ptCount val="1"/>
                <c:pt idx="0">
                  <c:v>Nekustamā īpašuma nodoklis</c:v>
                </c:pt>
              </c:strCache>
            </c:strRef>
          </c:cat>
          <c:val>
            <c:numRef>
              <c:f>Sheet2!$G$5</c:f>
              <c:numCache>
                <c:formatCode>0.0</c:formatCode>
                <c:ptCount val="1"/>
                <c:pt idx="0">
                  <c:v>73.7</c:v>
                </c:pt>
              </c:numCache>
            </c:numRef>
          </c:val>
        </c:ser>
        <c:ser>
          <c:idx val="2"/>
          <c:order val="2"/>
          <c:tx>
            <c:strRef>
              <c:f>Sheet2!$H$4</c:f>
              <c:strCache>
                <c:ptCount val="1"/>
                <c:pt idx="0">
                  <c:v>2013. gada 7 mēnešu izpilde</c:v>
                </c:pt>
              </c:strCache>
            </c:strRef>
          </c:tx>
          <c:spPr>
            <a:scene3d>
              <a:camera prst="orthographicFront"/>
              <a:lightRig rig="threePt" dir="t"/>
            </a:scene3d>
            <a:sp3d>
              <a:bevelT w="63500" h="25400"/>
            </a:sp3d>
          </c:spPr>
          <c:invertIfNegative val="0"/>
          <c:dLbls>
            <c:spPr>
              <a:noFill/>
              <a:ln>
                <a:noFill/>
              </a:ln>
              <a:effectLst/>
            </c:spPr>
            <c:txPr>
              <a:bodyPr/>
              <a:lstStyle/>
              <a:p>
                <a:pPr>
                  <a:defRPr sz="12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Sheet2!$E$5</c:f>
              <c:strCache>
                <c:ptCount val="1"/>
                <c:pt idx="0">
                  <c:v>Nekustamā īpašuma nodoklis</c:v>
                </c:pt>
              </c:strCache>
            </c:strRef>
          </c:cat>
          <c:val>
            <c:numRef>
              <c:f>Sheet2!$H$5</c:f>
              <c:numCache>
                <c:formatCode>0.0</c:formatCode>
                <c:ptCount val="1"/>
                <c:pt idx="0">
                  <c:v>79.272047000000015</c:v>
                </c:pt>
              </c:numCache>
            </c:numRef>
          </c:val>
        </c:ser>
        <c:dLbls>
          <c:showLegendKey val="0"/>
          <c:showVal val="0"/>
          <c:showCatName val="0"/>
          <c:showSerName val="0"/>
          <c:showPercent val="0"/>
          <c:showBubbleSize val="0"/>
        </c:dLbls>
        <c:gapWidth val="112"/>
        <c:axId val="64714240"/>
        <c:axId val="64715776"/>
      </c:barChart>
      <c:catAx>
        <c:axId val="64714240"/>
        <c:scaling>
          <c:orientation val="minMax"/>
        </c:scaling>
        <c:delete val="1"/>
        <c:axPos val="b"/>
        <c:numFmt formatCode="General" sourceLinked="1"/>
        <c:majorTickMark val="out"/>
        <c:minorTickMark val="none"/>
        <c:tickLblPos val="nextTo"/>
        <c:crossAx val="64715776"/>
        <c:crosses val="autoZero"/>
        <c:auto val="1"/>
        <c:lblAlgn val="ctr"/>
        <c:lblOffset val="100"/>
        <c:noMultiLvlLbl val="0"/>
      </c:catAx>
      <c:valAx>
        <c:axId val="64715776"/>
        <c:scaling>
          <c:orientation val="minMax"/>
          <c:max val="100"/>
          <c:min val="0"/>
        </c:scaling>
        <c:delete val="0"/>
        <c:axPos val="l"/>
        <c:majorGridlines/>
        <c:numFmt formatCode="0.0" sourceLinked="1"/>
        <c:majorTickMark val="out"/>
        <c:minorTickMark val="none"/>
        <c:tickLblPos val="nextTo"/>
        <c:crossAx val="64714240"/>
        <c:crosses val="autoZero"/>
        <c:crossBetween val="between"/>
      </c:valAx>
    </c:plotArea>
    <c:legend>
      <c:legendPos val="b"/>
      <c:layout>
        <c:manualLayout>
          <c:xMode val="edge"/>
          <c:yMode val="edge"/>
          <c:x val="0.11863745872188415"/>
          <c:y val="2.6271203784374832E-2"/>
          <c:w val="0.51538920849861891"/>
          <c:h val="0.14816092558916455"/>
        </c:manualLayout>
      </c:layout>
      <c:overlay val="0"/>
      <c:txPr>
        <a:bodyPr/>
        <a:lstStyle/>
        <a:p>
          <a:pPr>
            <a:defRPr sz="1050"/>
          </a:pPr>
          <a:endParaRPr lang="lv-LV"/>
        </a:p>
      </c:txPr>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71349016775915"/>
          <c:y val="3.4910594729240609E-2"/>
          <c:w val="0.84328650983224085"/>
          <c:h val="0.82508241421451267"/>
        </c:manualLayout>
      </c:layout>
      <c:barChart>
        <c:barDir val="col"/>
        <c:grouping val="clustered"/>
        <c:varyColors val="0"/>
        <c:ser>
          <c:idx val="0"/>
          <c:order val="0"/>
          <c:tx>
            <c:strRef>
              <c:f>Sheet2!$E$5</c:f>
              <c:strCache>
                <c:ptCount val="1"/>
                <c:pt idx="0">
                  <c:v>Plāns</c:v>
                </c:pt>
              </c:strCache>
            </c:strRef>
          </c:tx>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Sheet2!$F$5:$L$5</c:f>
              <c:numCache>
                <c:formatCode>General</c:formatCode>
                <c:ptCount val="7"/>
                <c:pt idx="0">
                  <c:v>2.6</c:v>
                </c:pt>
                <c:pt idx="1">
                  <c:v>10.8</c:v>
                </c:pt>
                <c:pt idx="2" formatCode="0.0">
                  <c:v>26.1</c:v>
                </c:pt>
                <c:pt idx="3">
                  <c:v>8.5</c:v>
                </c:pt>
                <c:pt idx="4">
                  <c:v>16.8</c:v>
                </c:pt>
                <c:pt idx="5">
                  <c:v>4.5</c:v>
                </c:pt>
                <c:pt idx="6">
                  <c:v>4.4000000000000004</c:v>
                </c:pt>
              </c:numCache>
            </c:numRef>
          </c:val>
        </c:ser>
        <c:dLbls>
          <c:showLegendKey val="0"/>
          <c:showVal val="0"/>
          <c:showCatName val="0"/>
          <c:showSerName val="0"/>
          <c:showPercent val="0"/>
          <c:showBubbleSize val="0"/>
        </c:dLbls>
        <c:gapWidth val="150"/>
        <c:axId val="65852928"/>
        <c:axId val="65854464"/>
      </c:barChart>
      <c:lineChart>
        <c:grouping val="stacked"/>
        <c:varyColors val="0"/>
        <c:ser>
          <c:idx val="1"/>
          <c:order val="1"/>
          <c:tx>
            <c:strRef>
              <c:f>Sheet2!$E$6</c:f>
              <c:strCache>
                <c:ptCount val="1"/>
                <c:pt idx="0">
                  <c:v>Izpilde</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Sheet2!$F$4:$L$4</c:f>
              <c:strCache>
                <c:ptCount val="7"/>
                <c:pt idx="0">
                  <c:v>Janvāris</c:v>
                </c:pt>
                <c:pt idx="1">
                  <c:v>Februāris</c:v>
                </c:pt>
                <c:pt idx="2">
                  <c:v>Marts</c:v>
                </c:pt>
                <c:pt idx="3">
                  <c:v>Aprīlis</c:v>
                </c:pt>
                <c:pt idx="4">
                  <c:v>Maijs</c:v>
                </c:pt>
                <c:pt idx="5">
                  <c:v>Jūnijs</c:v>
                </c:pt>
                <c:pt idx="6">
                  <c:v>Jūlijs</c:v>
                </c:pt>
              </c:strCache>
            </c:strRef>
          </c:cat>
          <c:val>
            <c:numRef>
              <c:f>Sheet2!$F$6:$L$6</c:f>
              <c:numCache>
                <c:formatCode>#,##0.0</c:formatCode>
                <c:ptCount val="7"/>
                <c:pt idx="0">
                  <c:v>2.5869330000000001</c:v>
                </c:pt>
                <c:pt idx="1">
                  <c:v>13.427924000000001</c:v>
                </c:pt>
                <c:pt idx="2">
                  <c:v>22.413173</c:v>
                </c:pt>
                <c:pt idx="3">
                  <c:v>14.581312</c:v>
                </c:pt>
                <c:pt idx="4">
                  <c:v>16.773097</c:v>
                </c:pt>
                <c:pt idx="5">
                  <c:v>4.434437</c:v>
                </c:pt>
                <c:pt idx="6">
                  <c:v>5.0551709999999996</c:v>
                </c:pt>
              </c:numCache>
            </c:numRef>
          </c:val>
          <c:smooth val="0"/>
        </c:ser>
        <c:dLbls>
          <c:showLegendKey val="0"/>
          <c:showVal val="0"/>
          <c:showCatName val="0"/>
          <c:showSerName val="0"/>
          <c:showPercent val="0"/>
          <c:showBubbleSize val="0"/>
        </c:dLbls>
        <c:marker val="1"/>
        <c:smooth val="0"/>
        <c:axId val="65852928"/>
        <c:axId val="65854464"/>
      </c:lineChart>
      <c:catAx>
        <c:axId val="65852928"/>
        <c:scaling>
          <c:orientation val="minMax"/>
        </c:scaling>
        <c:delete val="0"/>
        <c:axPos val="b"/>
        <c:numFmt formatCode="General" sourceLinked="1"/>
        <c:majorTickMark val="out"/>
        <c:minorTickMark val="none"/>
        <c:tickLblPos val="nextTo"/>
        <c:crossAx val="65854464"/>
        <c:crosses val="autoZero"/>
        <c:auto val="1"/>
        <c:lblAlgn val="ctr"/>
        <c:lblOffset val="100"/>
        <c:noMultiLvlLbl val="0"/>
      </c:catAx>
      <c:valAx>
        <c:axId val="65854464"/>
        <c:scaling>
          <c:orientation val="minMax"/>
        </c:scaling>
        <c:delete val="0"/>
        <c:axPos val="l"/>
        <c:majorGridlines/>
        <c:numFmt formatCode="General" sourceLinked="1"/>
        <c:majorTickMark val="out"/>
        <c:minorTickMark val="none"/>
        <c:tickLblPos val="nextTo"/>
        <c:crossAx val="65852928"/>
        <c:crosses val="autoZero"/>
        <c:crossBetween val="between"/>
      </c:valAx>
    </c:plotArea>
    <c:legend>
      <c:legendPos val="b"/>
      <c:layout>
        <c:manualLayout>
          <c:xMode val="edge"/>
          <c:yMode val="edge"/>
          <c:x val="0.35533110233973492"/>
          <c:y val="3.2833037708453847E-2"/>
          <c:w val="0.30081302694762313"/>
          <c:h val="5.9770401462070535E-2"/>
        </c:manualLayout>
      </c:layout>
      <c:overlay val="0"/>
    </c:legend>
    <c:plotVisOnly val="1"/>
    <c:dispBlanksAs val="gap"/>
    <c:showDLblsOverMax val="0"/>
  </c:chart>
  <c:spPr>
    <a:solidFill>
      <a:srgbClr val="FFFFFF"/>
    </a:solidFill>
    <a:ln>
      <a:solidFill>
        <a:schemeClr val="tx1"/>
      </a:solidFill>
    </a:ln>
  </c:spPr>
  <c:txPr>
    <a:bodyPr/>
    <a:lstStyle/>
    <a:p>
      <a:pPr>
        <a:defRPr sz="1100" b="1">
          <a:latin typeface="Calibri" pitchFamily="34" charset="0"/>
          <a:cs typeface="Calibri" pitchFamily="34" charset="0"/>
        </a:defRPr>
      </a:pPr>
      <a:endParaRPr lang="lv-LV"/>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jūlija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Sheet1!$B$2:$B$4</c:f>
              <c:numCache>
                <c:formatCode>General</c:formatCode>
                <c:ptCount val="3"/>
                <c:pt idx="0">
                  <c:v>855.64102000000003</c:v>
                </c:pt>
                <c:pt idx="1">
                  <c:v>847.63361999999995</c:v>
                </c:pt>
                <c:pt idx="2">
                  <c:v>887.96382000000006</c:v>
                </c:pt>
              </c:numCache>
            </c:numRef>
          </c:val>
        </c:ser>
        <c:ser>
          <c:idx val="1"/>
          <c:order val="1"/>
          <c:tx>
            <c:strRef>
              <c:f>Sheet1!$C$1</c:f>
              <c:strCache>
                <c:ptCount val="1"/>
                <c:pt idx="0">
                  <c:v>20.08.13.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Sheet1!$C$2:$C$4</c:f>
              <c:numCache>
                <c:formatCode>General</c:formatCode>
                <c:ptCount val="3"/>
                <c:pt idx="0">
                  <c:v>893.78648740000006</c:v>
                </c:pt>
                <c:pt idx="1">
                  <c:v>912.31645800000001</c:v>
                </c:pt>
                <c:pt idx="2">
                  <c:v>932.72825599999999</c:v>
                </c:pt>
              </c:numCache>
            </c:numRef>
          </c:val>
        </c:ser>
        <c:dLbls>
          <c:showLegendKey val="0"/>
          <c:showVal val="0"/>
          <c:showCatName val="0"/>
          <c:showSerName val="0"/>
          <c:showPercent val="0"/>
          <c:showBubbleSize val="0"/>
        </c:dLbls>
        <c:gapWidth val="150"/>
        <c:axId val="68129152"/>
        <c:axId val="68130688"/>
      </c:barChart>
      <c:catAx>
        <c:axId val="68129152"/>
        <c:scaling>
          <c:orientation val="minMax"/>
        </c:scaling>
        <c:delete val="0"/>
        <c:axPos val="b"/>
        <c:numFmt formatCode="General" sourceLinked="1"/>
        <c:majorTickMark val="out"/>
        <c:minorTickMark val="none"/>
        <c:tickLblPos val="nextTo"/>
        <c:crossAx val="68130688"/>
        <c:crosses val="autoZero"/>
        <c:auto val="1"/>
        <c:lblAlgn val="ctr"/>
        <c:lblOffset val="100"/>
        <c:noMultiLvlLbl val="0"/>
      </c:catAx>
      <c:valAx>
        <c:axId val="68130688"/>
        <c:scaling>
          <c:orientation val="minMax"/>
        </c:scaling>
        <c:delete val="0"/>
        <c:axPos val="l"/>
        <c:majorGridlines/>
        <c:numFmt formatCode="General" sourceLinked="1"/>
        <c:majorTickMark val="out"/>
        <c:minorTickMark val="none"/>
        <c:tickLblPos val="nextTo"/>
        <c:crossAx val="68129152"/>
        <c:crosses val="autoZero"/>
        <c:crossBetween val="between"/>
      </c:valAx>
    </c:plotArea>
    <c:legend>
      <c:legendPos val="b"/>
      <c:overlay val="0"/>
    </c:legend>
    <c:plotVisOnly val="1"/>
    <c:dispBlanksAs val="gap"/>
    <c:showDLblsOverMax val="0"/>
  </c:chart>
  <c:txPr>
    <a:bodyPr/>
    <a:lstStyle/>
    <a:p>
      <a:pPr>
        <a:defRPr sz="1800"/>
      </a:pPr>
      <a:endParaRPr lang="lv-LV"/>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jūlija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Sheet1!$B$2:$B$4</c:f>
              <c:numCache>
                <c:formatCode>0</c:formatCode>
                <c:ptCount val="3"/>
                <c:pt idx="0">
                  <c:v>725.11760000000004</c:v>
                </c:pt>
                <c:pt idx="1">
                  <c:v>716.8</c:v>
                </c:pt>
                <c:pt idx="2">
                  <c:v>756.8</c:v>
                </c:pt>
              </c:numCache>
            </c:numRef>
          </c:val>
        </c:ser>
        <c:ser>
          <c:idx val="1"/>
          <c:order val="1"/>
          <c:tx>
            <c:strRef>
              <c:f>Sheet1!$C$1</c:f>
              <c:strCache>
                <c:ptCount val="1"/>
                <c:pt idx="0">
                  <c:v>20.08.13 prognoze</c:v>
                </c:pt>
              </c:strCache>
            </c:strRef>
          </c:tx>
          <c:invertIfNegative val="0"/>
          <c:dLbls>
            <c:numFmt formatCode="#,##0.0" sourceLinked="0"/>
            <c:spPr>
              <a:noFill/>
              <a:ln>
                <a:noFill/>
              </a:ln>
              <a:effectLst/>
            </c:spPr>
            <c:txPr>
              <a:bodyPr rot="-5400000" vert="horz"/>
              <a:lstStyle/>
              <a:p>
                <a:pPr>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Sheet1!$A$2:$A$4</c:f>
              <c:numCache>
                <c:formatCode>General</c:formatCode>
                <c:ptCount val="3"/>
                <c:pt idx="0">
                  <c:v>2014</c:v>
                </c:pt>
                <c:pt idx="1">
                  <c:v>2015</c:v>
                </c:pt>
                <c:pt idx="2">
                  <c:v>2016</c:v>
                </c:pt>
              </c:numCache>
            </c:numRef>
          </c:cat>
          <c:val>
            <c:numRef>
              <c:f>Sheet1!$C$2:$C$4</c:f>
              <c:numCache>
                <c:formatCode>0</c:formatCode>
                <c:ptCount val="3"/>
                <c:pt idx="0">
                  <c:v>762.67283459999999</c:v>
                </c:pt>
                <c:pt idx="1">
                  <c:v>781.16716099999996</c:v>
                </c:pt>
                <c:pt idx="2">
                  <c:v>801.51669300000003</c:v>
                </c:pt>
              </c:numCache>
            </c:numRef>
          </c:val>
        </c:ser>
        <c:dLbls>
          <c:showLegendKey val="0"/>
          <c:showVal val="0"/>
          <c:showCatName val="0"/>
          <c:showSerName val="0"/>
          <c:showPercent val="0"/>
          <c:showBubbleSize val="0"/>
        </c:dLbls>
        <c:gapWidth val="150"/>
        <c:axId val="68184320"/>
        <c:axId val="68194304"/>
      </c:barChart>
      <c:catAx>
        <c:axId val="68184320"/>
        <c:scaling>
          <c:orientation val="minMax"/>
        </c:scaling>
        <c:delete val="0"/>
        <c:axPos val="b"/>
        <c:numFmt formatCode="General" sourceLinked="1"/>
        <c:majorTickMark val="out"/>
        <c:minorTickMark val="none"/>
        <c:tickLblPos val="nextTo"/>
        <c:crossAx val="68194304"/>
        <c:crossesAt val="660"/>
        <c:auto val="1"/>
        <c:lblAlgn val="ctr"/>
        <c:lblOffset val="100"/>
        <c:noMultiLvlLbl val="0"/>
      </c:catAx>
      <c:valAx>
        <c:axId val="68194304"/>
        <c:scaling>
          <c:orientation val="minMax"/>
          <c:max val="820"/>
          <c:min val="660"/>
        </c:scaling>
        <c:delete val="0"/>
        <c:axPos val="l"/>
        <c:majorGridlines/>
        <c:numFmt formatCode="0" sourceLinked="1"/>
        <c:majorTickMark val="out"/>
        <c:minorTickMark val="none"/>
        <c:tickLblPos val="nextTo"/>
        <c:crossAx val="68184320"/>
        <c:crosses val="autoZero"/>
        <c:crossBetween val="between"/>
        <c:majorUnit val="20"/>
        <c:minorUnit val="4"/>
      </c:valAx>
    </c:plotArea>
    <c:legend>
      <c:legendPos val="b"/>
      <c:overlay val="0"/>
    </c:legend>
    <c:plotVisOnly val="1"/>
    <c:dispBlanksAs val="gap"/>
    <c:showDLblsOverMax val="0"/>
  </c:chart>
  <c:txPr>
    <a:bodyPr/>
    <a:lstStyle/>
    <a:p>
      <a:pPr>
        <a:defRPr sz="1800"/>
      </a:pPr>
      <a:endParaRPr lang="lv-LV"/>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0.89779</cdr:x>
      <cdr:y>0.04056</cdr:y>
    </cdr:from>
    <cdr:to>
      <cdr:x>0.98305</cdr:x>
      <cdr:y>0.87123</cdr:y>
    </cdr:to>
    <cdr:sp macro="" textlink="">
      <cdr:nvSpPr>
        <cdr:cNvPr id="2" name="Rectangle 1"/>
        <cdr:cNvSpPr/>
      </cdr:nvSpPr>
      <cdr:spPr>
        <a:xfrm xmlns:a="http://schemas.openxmlformats.org/drawingml/2006/main">
          <a:off x="6953273" y="149376"/>
          <a:ext cx="660308" cy="3058892"/>
        </a:xfrm>
        <a:prstGeom xmlns:a="http://schemas.openxmlformats.org/drawingml/2006/main" prst="rect">
          <a:avLst/>
        </a:prstGeom>
        <a:solidFill xmlns:a="http://schemas.openxmlformats.org/drawingml/2006/main">
          <a:schemeClr val="accent1">
            <a:alpha val="4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lv-LV"/>
        </a:p>
      </cdr:txBody>
    </cdr:sp>
  </cdr:relSizeAnchor>
</c:userShapes>
</file>

<file path=ppt/drawings/drawing2.xml><?xml version="1.0" encoding="utf-8"?>
<c:userShapes xmlns:c="http://schemas.openxmlformats.org/drawingml/2006/chart">
  <cdr:relSizeAnchor xmlns:cdr="http://schemas.openxmlformats.org/drawingml/2006/chartDrawing">
    <cdr:from>
      <cdr:x>0.5299</cdr:x>
      <cdr:y>0.10784</cdr:y>
    </cdr:from>
    <cdr:to>
      <cdr:x>0.63838</cdr:x>
      <cdr:y>0.1778</cdr:y>
    </cdr:to>
    <cdr:sp macro="" textlink="">
      <cdr:nvSpPr>
        <cdr:cNvPr id="2" name="TextBox 1"/>
        <cdr:cNvSpPr txBox="1"/>
      </cdr:nvSpPr>
      <cdr:spPr>
        <a:xfrm xmlns:a="http://schemas.openxmlformats.org/drawingml/2006/main">
          <a:off x="4220716" y="443880"/>
          <a:ext cx="864057" cy="288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600" b="1" dirty="0" smtClean="0"/>
            <a:t>+64,7</a:t>
          </a:r>
          <a:endParaRPr lang="lv-LV" sz="16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0.24061</cdr:x>
      <cdr:y>0.2128</cdr:y>
    </cdr:from>
    <cdr:to>
      <cdr:x>0.34861</cdr:x>
      <cdr:y>0.30026</cdr:y>
    </cdr:to>
    <cdr:sp macro="" textlink="">
      <cdr:nvSpPr>
        <cdr:cNvPr id="2" name="TextBox 1"/>
        <cdr:cNvSpPr txBox="1"/>
      </cdr:nvSpPr>
      <cdr:spPr>
        <a:xfrm xmlns:a="http://schemas.openxmlformats.org/drawingml/2006/main">
          <a:off x="1916460" y="875928"/>
          <a:ext cx="860234" cy="3600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100" dirty="0" smtClean="0"/>
            <a:t>+</a:t>
          </a:r>
          <a:r>
            <a:rPr lang="lv-LV" sz="1600" b="1" dirty="0" smtClean="0"/>
            <a:t>37,6</a:t>
          </a:r>
          <a:endParaRPr lang="lv-LV" sz="1600" b="1" dirty="0"/>
        </a:p>
      </cdr:txBody>
    </cdr:sp>
  </cdr:relSizeAnchor>
  <cdr:relSizeAnchor xmlns:cdr="http://schemas.openxmlformats.org/drawingml/2006/chartDrawing">
    <cdr:from>
      <cdr:x>0.81919</cdr:x>
      <cdr:y>0.05535</cdr:y>
    </cdr:from>
    <cdr:to>
      <cdr:x>0.92719</cdr:x>
      <cdr:y>0.12535</cdr:y>
    </cdr:to>
    <cdr:sp macro="" textlink="">
      <cdr:nvSpPr>
        <cdr:cNvPr id="3" name="TextBox 1"/>
        <cdr:cNvSpPr txBox="1"/>
      </cdr:nvSpPr>
      <cdr:spPr>
        <a:xfrm xmlns:a="http://schemas.openxmlformats.org/drawingml/2006/main">
          <a:off x="6524972" y="227856"/>
          <a:ext cx="860234" cy="2881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smtClean="0"/>
            <a:t>+</a:t>
          </a:r>
          <a:r>
            <a:rPr lang="lv-LV" sz="1600" b="1" dirty="0" smtClean="0"/>
            <a:t>44,7</a:t>
          </a:r>
          <a:endParaRPr lang="lv-LV" sz="1600" b="1" dirty="0"/>
        </a:p>
      </cdr:txBody>
    </cdr:sp>
  </cdr:relSizeAnchor>
  <cdr:relSizeAnchor xmlns:cdr="http://schemas.openxmlformats.org/drawingml/2006/chartDrawing">
    <cdr:from>
      <cdr:x>0.5299</cdr:x>
      <cdr:y>0.14282</cdr:y>
    </cdr:from>
    <cdr:to>
      <cdr:x>0.6379</cdr:x>
      <cdr:y>0.21281</cdr:y>
    </cdr:to>
    <cdr:sp macro="" textlink="">
      <cdr:nvSpPr>
        <cdr:cNvPr id="4" name="TextBox 1"/>
        <cdr:cNvSpPr txBox="1"/>
      </cdr:nvSpPr>
      <cdr:spPr>
        <a:xfrm xmlns:a="http://schemas.openxmlformats.org/drawingml/2006/main">
          <a:off x="4220716" y="587896"/>
          <a:ext cx="860234" cy="2880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600" dirty="0" smtClean="0"/>
            <a:t>+</a:t>
          </a:r>
          <a:r>
            <a:rPr lang="lv-LV" sz="1600" b="1" dirty="0" smtClean="0"/>
            <a:t>64,4</a:t>
          </a:r>
          <a:endParaRPr lang="lv-LV" sz="16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0.23157</cdr:x>
      <cdr:y>0.03786</cdr:y>
    </cdr:from>
    <cdr:to>
      <cdr:x>0.3943</cdr:x>
      <cdr:y>0.12533</cdr:y>
    </cdr:to>
    <cdr:sp macro="" textlink="">
      <cdr:nvSpPr>
        <cdr:cNvPr id="2" name="TextBox 1"/>
        <cdr:cNvSpPr txBox="1"/>
      </cdr:nvSpPr>
      <cdr:spPr>
        <a:xfrm xmlns:a="http://schemas.openxmlformats.org/drawingml/2006/main">
          <a:off x="1844452" y="155848"/>
          <a:ext cx="1296166" cy="360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600" dirty="0" smtClean="0"/>
            <a:t>+</a:t>
          </a:r>
          <a:r>
            <a:rPr lang="lv-LV" sz="1600" b="1" dirty="0" smtClean="0"/>
            <a:t>0,59</a:t>
          </a:r>
          <a:endParaRPr lang="lv-LV" sz="1600" b="1" dirty="0"/>
        </a:p>
      </cdr:txBody>
    </cdr:sp>
  </cdr:relSizeAnchor>
  <cdr:relSizeAnchor xmlns:cdr="http://schemas.openxmlformats.org/drawingml/2006/chartDrawing">
    <cdr:from>
      <cdr:x>0.51182</cdr:x>
      <cdr:y>0.03786</cdr:y>
    </cdr:from>
    <cdr:to>
      <cdr:x>0.62934</cdr:x>
      <cdr:y>0.10784</cdr:y>
    </cdr:to>
    <cdr:sp macro="" textlink="">
      <cdr:nvSpPr>
        <cdr:cNvPr id="3" name="TextBox 2"/>
        <cdr:cNvSpPr txBox="1"/>
      </cdr:nvSpPr>
      <cdr:spPr>
        <a:xfrm xmlns:a="http://schemas.openxmlformats.org/drawingml/2006/main">
          <a:off x="4076700" y="155848"/>
          <a:ext cx="93610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600" b="1" dirty="0" smtClean="0"/>
            <a:t>+0,32</a:t>
          </a:r>
          <a:endParaRPr lang="lv-LV" sz="1600" b="1" dirty="0"/>
        </a:p>
      </cdr:txBody>
    </cdr:sp>
  </cdr:relSizeAnchor>
  <cdr:relSizeAnchor xmlns:cdr="http://schemas.openxmlformats.org/drawingml/2006/chartDrawing">
    <cdr:from>
      <cdr:x>0.81015</cdr:x>
      <cdr:y>0.03786</cdr:y>
    </cdr:from>
    <cdr:to>
      <cdr:x>0.91864</cdr:x>
      <cdr:y>0.12533</cdr:y>
    </cdr:to>
    <cdr:sp macro="" textlink="">
      <cdr:nvSpPr>
        <cdr:cNvPr id="4" name="TextBox 3"/>
        <cdr:cNvSpPr txBox="1"/>
      </cdr:nvSpPr>
      <cdr:spPr>
        <a:xfrm xmlns:a="http://schemas.openxmlformats.org/drawingml/2006/main">
          <a:off x="6452964" y="155848"/>
          <a:ext cx="864096"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600" b="1" dirty="0" smtClean="0"/>
            <a:t>+0,05</a:t>
          </a:r>
          <a:endParaRPr lang="lv-LV" sz="16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0.81185</cdr:x>
      <cdr:y>0.04883</cdr:y>
    </cdr:from>
    <cdr:to>
      <cdr:x>0.9104</cdr:x>
      <cdr:y>0.1236</cdr:y>
    </cdr:to>
    <cdr:sp macro="" textlink="">
      <cdr:nvSpPr>
        <cdr:cNvPr id="2" name="TextBox 1"/>
        <cdr:cNvSpPr txBox="1"/>
      </cdr:nvSpPr>
      <cdr:spPr>
        <a:xfrm xmlns:a="http://schemas.openxmlformats.org/drawingml/2006/main">
          <a:off x="6524972" y="200988"/>
          <a:ext cx="792060" cy="307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smtClean="0"/>
            <a:t>+2,1%</a:t>
          </a:r>
          <a:endParaRPr lang="lv-LV" sz="1400" b="1" dirty="0"/>
        </a:p>
      </cdr:txBody>
    </cdr:sp>
  </cdr:relSizeAnchor>
  <cdr:relSizeAnchor xmlns:cdr="http://schemas.openxmlformats.org/drawingml/2006/chartDrawing">
    <cdr:from>
      <cdr:x>0.90145</cdr:x>
      <cdr:y>0.03786</cdr:y>
    </cdr:from>
    <cdr:to>
      <cdr:x>1</cdr:x>
      <cdr:y>0.11263</cdr:y>
    </cdr:to>
    <cdr:sp macro="" textlink="">
      <cdr:nvSpPr>
        <cdr:cNvPr id="3" name="TextBox 1"/>
        <cdr:cNvSpPr txBox="1"/>
      </cdr:nvSpPr>
      <cdr:spPr>
        <a:xfrm xmlns:a="http://schemas.openxmlformats.org/drawingml/2006/main">
          <a:off x="7245052" y="155848"/>
          <a:ext cx="792060" cy="3077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400" b="1" dirty="0" smtClean="0"/>
            <a:t>+2,2%</a:t>
          </a:r>
          <a:endParaRPr lang="lv-LV"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9BDD0-7A38-4302-A4E6-3DB16D3DDED4}" type="datetimeFigureOut">
              <a:rPr lang="lv-LV" smtClean="0"/>
              <a:t>2013.09.02.</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FF9FB-99E8-47E0-B0D6-C8858682C056}" type="slidenum">
              <a:rPr lang="lv-LV" smtClean="0"/>
              <a:t>‹#›</a:t>
            </a:fld>
            <a:endParaRPr lang="lv-LV"/>
          </a:p>
        </p:txBody>
      </p:sp>
    </p:spTree>
    <p:extLst>
      <p:ext uri="{BB962C8B-B14F-4D97-AF65-F5344CB8AC3E}">
        <p14:creationId xmlns:p14="http://schemas.microsoft.com/office/powerpoint/2010/main" val="29670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63D0ED7A-4F55-4068-88C6-B678F3251BE5}" type="slidenum">
              <a:rPr lang="lv-LV" smtClean="0">
                <a:solidFill>
                  <a:prstClr val="black"/>
                </a:solidFill>
              </a:rPr>
              <a:pPr>
                <a:defRPr/>
              </a:pPr>
              <a:t>1</a:t>
            </a:fld>
            <a:endParaRPr lang="lv-LV">
              <a:solidFill>
                <a:prstClr val="black"/>
              </a:solidFill>
            </a:endParaRPr>
          </a:p>
        </p:txBody>
      </p:sp>
    </p:spTree>
    <p:extLst>
      <p:ext uri="{BB962C8B-B14F-4D97-AF65-F5344CB8AC3E}">
        <p14:creationId xmlns:p14="http://schemas.microsoft.com/office/powerpoint/2010/main" val="174782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45">
              <a:defRPr/>
            </a:pPr>
            <a:endParaRPr lang="lv-LV" dirty="0"/>
          </a:p>
        </p:txBody>
      </p:sp>
      <p:sp>
        <p:nvSpPr>
          <p:cNvPr id="4" name="Slide Number Placeholder 3"/>
          <p:cNvSpPr>
            <a:spLocks noGrp="1"/>
          </p:cNvSpPr>
          <p:nvPr>
            <p:ph type="sldNum" sz="quarter" idx="10"/>
          </p:nvPr>
        </p:nvSpPr>
        <p:spPr/>
        <p:txBody>
          <a:bodyPr/>
          <a:lstStyle/>
          <a:p>
            <a:pPr>
              <a:defRPr/>
            </a:pPr>
            <a:fld id="{63D0ED7A-4F55-4068-88C6-B678F3251BE5}" type="slidenum">
              <a:rPr lang="lv-LV" smtClean="0"/>
              <a:pPr>
                <a:defRPr/>
              </a:pPr>
              <a:t>3</a:t>
            </a:fld>
            <a:endParaRPr lang="lv-LV"/>
          </a:p>
        </p:txBody>
      </p:sp>
    </p:spTree>
    <p:extLst>
      <p:ext uri="{BB962C8B-B14F-4D97-AF65-F5344CB8AC3E}">
        <p14:creationId xmlns:p14="http://schemas.microsoft.com/office/powerpoint/2010/main" val="841327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63D0ED7A-4F55-4068-88C6-B678F3251BE5}" type="slidenum">
              <a:rPr lang="lv-LV" smtClean="0"/>
              <a:pPr>
                <a:defRPr/>
              </a:pPr>
              <a:t>4</a:t>
            </a:fld>
            <a:endParaRPr lang="lv-LV"/>
          </a:p>
        </p:txBody>
      </p:sp>
    </p:spTree>
    <p:extLst>
      <p:ext uri="{BB962C8B-B14F-4D97-AF65-F5344CB8AC3E}">
        <p14:creationId xmlns:p14="http://schemas.microsoft.com/office/powerpoint/2010/main" val="3523461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476">
              <a:defRPr/>
            </a:pPr>
            <a:endParaRPr lang="lv-LV" dirty="0"/>
          </a:p>
        </p:txBody>
      </p:sp>
      <p:sp>
        <p:nvSpPr>
          <p:cNvPr id="4" name="Slide Number Placeholder 3"/>
          <p:cNvSpPr>
            <a:spLocks noGrp="1"/>
          </p:cNvSpPr>
          <p:nvPr>
            <p:ph type="sldNum" sz="quarter" idx="10"/>
          </p:nvPr>
        </p:nvSpPr>
        <p:spPr/>
        <p:txBody>
          <a:bodyPr/>
          <a:lstStyle/>
          <a:p>
            <a:pPr>
              <a:defRPr/>
            </a:pPr>
            <a:fld id="{63D0ED7A-4F55-4068-88C6-B678F3251BE5}" type="slidenum">
              <a:rPr lang="lv-LV" smtClean="0"/>
              <a:pPr>
                <a:defRPr/>
              </a:pPr>
              <a:t>5</a:t>
            </a:fld>
            <a:endParaRPr lang="lv-LV"/>
          </a:p>
        </p:txBody>
      </p:sp>
    </p:spTree>
    <p:extLst>
      <p:ext uri="{BB962C8B-B14F-4D97-AF65-F5344CB8AC3E}">
        <p14:creationId xmlns:p14="http://schemas.microsoft.com/office/powerpoint/2010/main" val="76854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3D0ED7A-4F55-4068-88C6-B678F3251BE5}" type="slidenum">
              <a:rPr lang="lv-LV" smtClean="0"/>
              <a:pPr>
                <a:defRPr/>
              </a:pPr>
              <a:t>6</a:t>
            </a:fld>
            <a:endParaRPr lang="lv-LV"/>
          </a:p>
        </p:txBody>
      </p:sp>
    </p:spTree>
    <p:extLst>
      <p:ext uri="{BB962C8B-B14F-4D97-AF65-F5344CB8AC3E}">
        <p14:creationId xmlns:p14="http://schemas.microsoft.com/office/powerpoint/2010/main" val="3937239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sz="1000" b="1" dirty="0">
              <a:cs typeface="Arial" charset="0"/>
            </a:endParaRPr>
          </a:p>
        </p:txBody>
      </p:sp>
    </p:spTree>
    <p:extLst>
      <p:ext uri="{BB962C8B-B14F-4D97-AF65-F5344CB8AC3E}">
        <p14:creationId xmlns:p14="http://schemas.microsoft.com/office/powerpoint/2010/main" val="2216895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lv-LV" sz="1000" b="1" dirty="0" smtClean="0">
                <a:cs typeface="Arial" charset="0"/>
              </a:rPr>
              <a:t>Kopējie 2013. gada pirmo septiņu mēnešu iedzīvotāju ienākuma nodokļa ieņēmumi pārsniedz plānotos par 37,9 </a:t>
            </a:r>
            <a:r>
              <a:rPr lang="lv-LV" sz="1000" b="1" dirty="0" err="1" smtClean="0">
                <a:cs typeface="Arial" charset="0"/>
              </a:rPr>
              <a:t>milj</a:t>
            </a:r>
            <a:r>
              <a:rPr lang="lv-LV" sz="1000" b="1" dirty="0" smtClean="0">
                <a:cs typeface="Arial" charset="0"/>
              </a:rPr>
              <a:t>. latu jeb 7,5 procentiem. </a:t>
            </a:r>
          </a:p>
          <a:p>
            <a:r>
              <a:rPr lang="lv-LV" sz="1000" b="1" dirty="0" smtClean="0">
                <a:cs typeface="Arial" charset="0"/>
              </a:rPr>
              <a:t>Kopumā septiņos mēnešos darba nodokļu ieņēmumu pieaugumu veicināja darba samaksas un nodarbinātības pieaugums valstī:</a:t>
            </a:r>
          </a:p>
          <a:p>
            <a:r>
              <a:rPr lang="lv-LV" sz="1000" b="1" dirty="0" smtClean="0">
                <a:cs typeface="Arial" charset="0"/>
              </a:rPr>
              <a:t>• saskaņā ar VID datiem, 2013. gada jūnijā darba ņēmēju, par kuriem veiktas sociālās apdrošināšanas iemaksas, skaits pieaudzis par 1,5% salīdzinājumā ar 2012. gada jūniju;</a:t>
            </a:r>
          </a:p>
          <a:p>
            <a:r>
              <a:rPr lang="lv-LV" sz="1000" b="1" dirty="0" smtClean="0">
                <a:cs typeface="Arial" charset="0"/>
              </a:rPr>
              <a:t>• 2013. gada septiņos mēnešos salīdzinājumā ar 2012.gada attiecīgo periodu nodarbināto ienākumi pieauguši par 6,8%; </a:t>
            </a:r>
          </a:p>
          <a:p>
            <a:r>
              <a:rPr lang="lv-LV" sz="1000" b="1" dirty="0" smtClean="0">
                <a:cs typeface="Arial" charset="0"/>
              </a:rPr>
              <a:t>• 2013. gada septiņos mēnešos salīdzinājumā ar 2012. gada attiecīgo periodu par 2,2 procentpunktiem ir pieaudzis to darba ņēmēju īpatsvars, kuru ienākumi ir virs Ls 500;</a:t>
            </a:r>
          </a:p>
          <a:p>
            <a:r>
              <a:rPr lang="lv-LV" sz="1000" b="1" dirty="0" smtClean="0">
                <a:cs typeface="Arial" charset="0"/>
              </a:rPr>
              <a:t>• saskaņā ar Nodarbinātības valsts aģentūras informāciju, 2013. gada 31. jūlijā reģistrētais bezdarba līmenis valstī bija 9,4 %, kas ir par 2,2 procentpunktiem mazāk nekā 2012. gada 31. </a:t>
            </a:r>
            <a:r>
              <a:rPr lang="lv-LV" sz="1000" b="1" smtClean="0">
                <a:cs typeface="Arial" charset="0"/>
              </a:rPr>
              <a:t>jūlijā.</a:t>
            </a:r>
          </a:p>
          <a:p>
            <a:endParaRPr lang="lv-LV" sz="1000" b="1" dirty="0">
              <a:cs typeface="Arial" charset="0"/>
            </a:endParaRPr>
          </a:p>
        </p:txBody>
      </p:sp>
    </p:spTree>
    <p:extLst>
      <p:ext uri="{BB962C8B-B14F-4D97-AF65-F5344CB8AC3E}">
        <p14:creationId xmlns:p14="http://schemas.microsoft.com/office/powerpoint/2010/main" val="3165340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sz="1000" b="1" dirty="0">
              <a:cs typeface="Arial" charset="0"/>
            </a:endParaRPr>
          </a:p>
        </p:txBody>
      </p:sp>
    </p:spTree>
    <p:extLst>
      <p:ext uri="{BB962C8B-B14F-4D97-AF65-F5344CB8AC3E}">
        <p14:creationId xmlns:p14="http://schemas.microsoft.com/office/powerpoint/2010/main" val="3743794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Aktualizētā prognoze</a:t>
            </a:r>
            <a:r>
              <a:rPr lang="lv-LV" baseline="0" dirty="0" smtClean="0"/>
              <a:t> iekļauj MK 20.08.2013 sēdē atbalstītais alternatīvais darba spēka nodokļa scenārijs.</a:t>
            </a:r>
          </a:p>
          <a:p>
            <a:endParaRPr lang="lv-LV" baseline="0" dirty="0" smtClean="0"/>
          </a:p>
        </p:txBody>
      </p:sp>
      <p:sp>
        <p:nvSpPr>
          <p:cNvPr id="4" name="Slide Number Placeholder 3"/>
          <p:cNvSpPr>
            <a:spLocks noGrp="1"/>
          </p:cNvSpPr>
          <p:nvPr>
            <p:ph type="sldNum" sz="quarter" idx="10"/>
          </p:nvPr>
        </p:nvSpPr>
        <p:spPr/>
        <p:txBody>
          <a:bodyPr/>
          <a:lstStyle/>
          <a:p>
            <a:fld id="{2BAFF9FB-99E8-47E0-B0D6-C8858682C056}" type="slidenum">
              <a:rPr lang="lv-LV" smtClean="0"/>
              <a:t>22</a:t>
            </a:fld>
            <a:endParaRPr lang="lv-LV"/>
          </a:p>
        </p:txBody>
      </p:sp>
    </p:spTree>
    <p:extLst>
      <p:ext uri="{BB962C8B-B14F-4D97-AF65-F5344CB8AC3E}">
        <p14:creationId xmlns:p14="http://schemas.microsoft.com/office/powerpoint/2010/main" val="112227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9A583BA3-ABF1-4623-9CBC-39CD8511234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0476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Vertikāls teksta vietturis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6F802AC5-337F-4181-B06B-4A0B4B3E201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6856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en-US" smtClean="0"/>
              <a:t>Click to edit Master title style</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CCE92F8C-283D-4713-AE9B-7165AD2F802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02766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9A583BA3-ABF1-4623-9CBC-39CD8511234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89864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xfrm>
            <a:off x="6651625" y="6092825"/>
            <a:ext cx="2063750" cy="457200"/>
          </a:xfrm>
        </p:spPr>
        <p:txBody>
          <a:bodyPr/>
          <a:lstStyle>
            <a:lvl1pPr>
              <a:defRPr b="1" i="0" baseline="0"/>
            </a:lvl1pPr>
          </a:lstStyle>
          <a:p>
            <a:pPr>
              <a:defRPr/>
            </a:pPr>
            <a:fld id="{07DB0FB7-53E0-4A35-903A-C9ECD66F3C2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7092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7A0481A2-7AD7-4E80-86D1-C4F8A54F96C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8536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5BF9B285-B95D-4AEC-B723-0C9C28AB22F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61190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8"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9" name="Rectangle 18"/>
          <p:cNvSpPr>
            <a:spLocks noGrp="1" noChangeArrowheads="1"/>
          </p:cNvSpPr>
          <p:nvPr>
            <p:ph type="sldNum" sz="quarter" idx="12"/>
          </p:nvPr>
        </p:nvSpPr>
        <p:spPr>
          <a:ln/>
        </p:spPr>
        <p:txBody>
          <a:bodyPr/>
          <a:lstStyle>
            <a:lvl1pPr>
              <a:defRPr/>
            </a:lvl1pPr>
          </a:lstStyle>
          <a:p>
            <a:pPr>
              <a:defRPr/>
            </a:pPr>
            <a:fld id="{AE42F2F5-A4A6-4E8A-A56C-C71D310E14A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05998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5" name="Rectangle 18"/>
          <p:cNvSpPr>
            <a:spLocks noGrp="1" noChangeArrowheads="1"/>
          </p:cNvSpPr>
          <p:nvPr>
            <p:ph type="sldNum" sz="quarter" idx="12"/>
          </p:nvPr>
        </p:nvSpPr>
        <p:spPr>
          <a:ln/>
        </p:spPr>
        <p:txBody>
          <a:bodyPr/>
          <a:lstStyle>
            <a:lvl1pPr>
              <a:defRPr/>
            </a:lvl1pPr>
          </a:lstStyle>
          <a:p>
            <a:pPr>
              <a:defRPr/>
            </a:pPr>
            <a:fld id="{D3317201-6C52-4AC9-9E0B-FCEF0153049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49025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3"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4" name="Rectangle 18"/>
          <p:cNvSpPr>
            <a:spLocks noGrp="1" noChangeArrowheads="1"/>
          </p:cNvSpPr>
          <p:nvPr>
            <p:ph type="sldNum" sz="quarter" idx="12"/>
          </p:nvPr>
        </p:nvSpPr>
        <p:spPr>
          <a:ln/>
        </p:spPr>
        <p:txBody>
          <a:bodyPr/>
          <a:lstStyle>
            <a:lvl1pPr>
              <a:defRPr/>
            </a:lvl1pPr>
          </a:lstStyle>
          <a:p>
            <a:pPr>
              <a:defRPr/>
            </a:pPr>
            <a:fld id="{C5A07FB4-1ED9-431D-8529-5EA70F2B82F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29314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3CAA7D4A-C0E4-472E-86A3-DB1645F10E9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38956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xfrm>
            <a:off x="6651625" y="6092825"/>
            <a:ext cx="2063750" cy="457200"/>
          </a:xfrm>
        </p:spPr>
        <p:txBody>
          <a:bodyPr/>
          <a:lstStyle>
            <a:lvl1pPr>
              <a:defRPr b="1" i="0" baseline="0"/>
            </a:lvl1pPr>
          </a:lstStyle>
          <a:p>
            <a:pPr>
              <a:defRPr/>
            </a:pPr>
            <a:fld id="{07DB0FB7-53E0-4A35-903A-C9ECD66F3C2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290485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lv-LV" noProof="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A0F1B876-F1D4-47FC-B79D-0DE22AFF32C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4919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Vertikāls teksta vietturis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6F802AC5-337F-4181-B06B-4A0B4B3E201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76407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en-US" smtClean="0"/>
              <a:t>Click to edit Master title style</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CCE92F8C-283D-4713-AE9B-7165AD2F802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5810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7A0481A2-7AD7-4E80-86D1-C4F8A54F96C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578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5BF9B285-B95D-4AEC-B723-0C9C28AB22F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03506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8"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9" name="Rectangle 18"/>
          <p:cNvSpPr>
            <a:spLocks noGrp="1" noChangeArrowheads="1"/>
          </p:cNvSpPr>
          <p:nvPr>
            <p:ph type="sldNum" sz="quarter" idx="12"/>
          </p:nvPr>
        </p:nvSpPr>
        <p:spPr>
          <a:ln/>
        </p:spPr>
        <p:txBody>
          <a:bodyPr/>
          <a:lstStyle>
            <a:lvl1pPr>
              <a:defRPr/>
            </a:lvl1pPr>
          </a:lstStyle>
          <a:p>
            <a:pPr>
              <a:defRPr/>
            </a:pPr>
            <a:fld id="{AE42F2F5-A4A6-4E8A-A56C-C71D310E14A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5428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5" name="Rectangle 18"/>
          <p:cNvSpPr>
            <a:spLocks noGrp="1" noChangeArrowheads="1"/>
          </p:cNvSpPr>
          <p:nvPr>
            <p:ph type="sldNum" sz="quarter" idx="12"/>
          </p:nvPr>
        </p:nvSpPr>
        <p:spPr>
          <a:ln/>
        </p:spPr>
        <p:txBody>
          <a:bodyPr/>
          <a:lstStyle>
            <a:lvl1pPr>
              <a:defRPr/>
            </a:lvl1pPr>
          </a:lstStyle>
          <a:p>
            <a:pPr>
              <a:defRPr/>
            </a:pPr>
            <a:fld id="{D3317201-6C52-4AC9-9E0B-FCEF0153049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6999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3"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4" name="Rectangle 18"/>
          <p:cNvSpPr>
            <a:spLocks noGrp="1" noChangeArrowheads="1"/>
          </p:cNvSpPr>
          <p:nvPr>
            <p:ph type="sldNum" sz="quarter" idx="12"/>
          </p:nvPr>
        </p:nvSpPr>
        <p:spPr>
          <a:ln/>
        </p:spPr>
        <p:txBody>
          <a:bodyPr/>
          <a:lstStyle>
            <a:lvl1pPr>
              <a:defRPr/>
            </a:lvl1pPr>
          </a:lstStyle>
          <a:p>
            <a:pPr>
              <a:defRPr/>
            </a:pPr>
            <a:fld id="{C5A07FB4-1ED9-431D-8529-5EA70F2B82F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2054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3CAA7D4A-C0E4-472E-86A3-DB1645F10E9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522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lv-LV" noProof="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A0F1B876-F1D4-47FC-B79D-0DE22AFF32C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4494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2" name="Rectangle 22"/>
          <p:cNvSpPr>
            <a:spLocks noChangeArrowheads="1"/>
          </p:cNvSpPr>
          <p:nvPr/>
        </p:nvSpPr>
        <p:spPr bwMode="auto">
          <a:xfrm>
            <a:off x="0" y="0"/>
            <a:ext cx="8310563" cy="1549400"/>
          </a:xfrm>
          <a:prstGeom prst="rect">
            <a:avLst/>
          </a:prstGeom>
          <a:solidFill>
            <a:srgbClr val="E0E0E0"/>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84" name="Oval 24"/>
          <p:cNvSpPr>
            <a:spLocks noChangeArrowheads="1"/>
          </p:cNvSpPr>
          <p:nvPr/>
        </p:nvSpPr>
        <p:spPr bwMode="auto">
          <a:xfrm>
            <a:off x="6769100" y="0"/>
            <a:ext cx="2374900" cy="2227263"/>
          </a:xfrm>
          <a:prstGeom prst="ellipse">
            <a:avLst/>
          </a:prstGeom>
          <a:solidFill>
            <a:srgbClr val="FFFFFF"/>
          </a:solidFill>
          <a:ln w="9525">
            <a:noFill/>
            <a:round/>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68" name="Rectangle 8"/>
          <p:cNvSpPr>
            <a:spLocks noChangeArrowheads="1"/>
          </p:cNvSpPr>
          <p:nvPr/>
        </p:nvSpPr>
        <p:spPr bwMode="auto">
          <a:xfrm>
            <a:off x="0" y="1916113"/>
            <a:ext cx="509588" cy="4525962"/>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69" name="Rectangle 9"/>
          <p:cNvSpPr>
            <a:spLocks noChangeArrowheads="1"/>
          </p:cNvSpPr>
          <p:nvPr/>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71" name="Rectangle 11"/>
          <p:cNvSpPr>
            <a:spLocks noChangeArrowheads="1"/>
          </p:cNvSpPr>
          <p:nvPr/>
        </p:nvSpPr>
        <p:spPr bwMode="auto">
          <a:xfrm>
            <a:off x="0" y="6451600"/>
            <a:ext cx="9144000" cy="406400"/>
          </a:xfrm>
          <a:prstGeom prst="rect">
            <a:avLst/>
          </a:prstGeom>
          <a:solidFill>
            <a:srgbClr val="000080"/>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72" name="Rectangle 12"/>
          <p:cNvSpPr>
            <a:spLocks noChangeArrowheads="1"/>
          </p:cNvSpPr>
          <p:nvPr/>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9224" name="Rectangle 14"/>
          <p:cNvSpPr>
            <a:spLocks noGrp="1" noChangeArrowheads="1"/>
          </p:cNvSpPr>
          <p:nvPr>
            <p:ph type="title"/>
          </p:nvPr>
        </p:nvSpPr>
        <p:spPr bwMode="auto">
          <a:xfrm>
            <a:off x="495300" y="304800"/>
            <a:ext cx="6769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5" name="Rectangle 15"/>
          <p:cNvSpPr>
            <a:spLocks noGrp="1" noChangeArrowheads="1"/>
          </p:cNvSpPr>
          <p:nvPr>
            <p:ph type="body" idx="1"/>
          </p:nvPr>
        </p:nvSpPr>
        <p:spPr bwMode="auto">
          <a:xfrm>
            <a:off x="495300" y="1905000"/>
            <a:ext cx="86677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fontAlgn="base">
              <a:spcBef>
                <a:spcPct val="0"/>
              </a:spcBef>
              <a:spcAft>
                <a:spcPct val="0"/>
              </a:spcAft>
              <a:defRPr/>
            </a:pPr>
            <a:endParaRPr lang="en-US">
              <a:solidFill>
                <a:prstClr val="black"/>
              </a:solidFill>
            </a:endParaRPr>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prstClr val="black"/>
              </a:solidFill>
            </a:endParaRPr>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fld id="{EA9B857E-C43E-4D70-8DCD-5335BF2878F7}" type="slidenum">
              <a:rPr lang="en-US">
                <a:solidFill>
                  <a:prstClr val="black"/>
                </a:solidFill>
              </a:rPr>
              <a:pPr fontAlgn="base">
                <a:spcBef>
                  <a:spcPct val="0"/>
                </a:spcBef>
                <a:spcAft>
                  <a:spcPct val="0"/>
                </a:spcAft>
                <a:defRPr/>
              </a:pPr>
              <a:t>‹#›</a:t>
            </a:fld>
            <a:endParaRPr lang="en-US">
              <a:solidFill>
                <a:prstClr val="black"/>
              </a:solidFill>
            </a:endParaRPr>
          </a:p>
        </p:txBody>
      </p:sp>
      <p:sp>
        <p:nvSpPr>
          <p:cNvPr id="40986" name="Text Box 26"/>
          <p:cNvSpPr txBox="1">
            <a:spLocks noChangeArrowheads="1"/>
          </p:cNvSpPr>
          <p:nvPr/>
        </p:nvSpPr>
        <p:spPr bwMode="auto">
          <a:xfrm>
            <a:off x="7885113" y="0"/>
            <a:ext cx="1258887" cy="1844675"/>
          </a:xfrm>
          <a:prstGeom prst="rect">
            <a:avLst/>
          </a:prstGeom>
          <a:solidFill>
            <a:schemeClr val="bg1"/>
          </a:solidFill>
          <a:ln w="9525">
            <a:noFill/>
            <a:miter lim="800000"/>
            <a:headEnd/>
            <a:tailEnd/>
          </a:ln>
          <a:effectLst/>
        </p:spPr>
        <p:txBody>
          <a:bodyPr/>
          <a:lstStyle/>
          <a:p>
            <a:pPr fontAlgn="base">
              <a:spcBef>
                <a:spcPct val="50000"/>
              </a:spcBef>
              <a:spcAft>
                <a:spcPct val="0"/>
              </a:spcAft>
              <a:defRPr/>
            </a:pPr>
            <a:r>
              <a:rPr lang="lv-LV">
                <a:solidFill>
                  <a:prstClr val="black"/>
                </a:solidFill>
              </a:rPr>
              <a:t> </a:t>
            </a:r>
          </a:p>
        </p:txBody>
      </p:sp>
      <p:pic>
        <p:nvPicPr>
          <p:cNvPr id="9230" name="Picture 19" descr="FM_logo_LV"/>
          <p:cNvPicPr>
            <a:picLocks noChangeAspect="1" noChangeArrowheads="1"/>
          </p:cNvPicPr>
          <p:nvPr/>
        </p:nvPicPr>
        <p:blipFill>
          <a:blip r:embed="rId13" cstate="print"/>
          <a:srcRect r="41371"/>
          <a:stretch>
            <a:fillRect/>
          </a:stretch>
        </p:blipFill>
        <p:spPr bwMode="auto">
          <a:xfrm>
            <a:off x="7451725" y="549275"/>
            <a:ext cx="911225" cy="811213"/>
          </a:xfrm>
          <a:prstGeom prst="rect">
            <a:avLst/>
          </a:prstGeom>
          <a:noFill/>
          <a:ln w="9525">
            <a:noFill/>
            <a:miter lim="800000"/>
            <a:headEnd/>
            <a:tailEnd/>
          </a:ln>
        </p:spPr>
      </p:pic>
      <p:sp>
        <p:nvSpPr>
          <p:cNvPr id="40973" name="Rectangle 13"/>
          <p:cNvSpPr>
            <a:spLocks noChangeArrowheads="1"/>
          </p:cNvSpPr>
          <p:nvPr/>
        </p:nvSpPr>
        <p:spPr bwMode="auto">
          <a:xfrm>
            <a:off x="0" y="1517650"/>
            <a:ext cx="9144000" cy="396875"/>
          </a:xfrm>
          <a:prstGeom prst="rect">
            <a:avLst/>
          </a:prstGeom>
          <a:solidFill>
            <a:srgbClr val="CBCBCB"/>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Tree>
    <p:extLst>
      <p:ext uri="{BB962C8B-B14F-4D97-AF65-F5344CB8AC3E}">
        <p14:creationId xmlns:p14="http://schemas.microsoft.com/office/powerpoint/2010/main" val="3016921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2" name="Rectangle 22"/>
          <p:cNvSpPr>
            <a:spLocks noChangeArrowheads="1"/>
          </p:cNvSpPr>
          <p:nvPr/>
        </p:nvSpPr>
        <p:spPr bwMode="auto">
          <a:xfrm>
            <a:off x="0" y="0"/>
            <a:ext cx="8310563" cy="1549400"/>
          </a:xfrm>
          <a:prstGeom prst="rect">
            <a:avLst/>
          </a:prstGeom>
          <a:solidFill>
            <a:srgbClr val="E0E0E0"/>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84" name="Oval 24"/>
          <p:cNvSpPr>
            <a:spLocks noChangeArrowheads="1"/>
          </p:cNvSpPr>
          <p:nvPr/>
        </p:nvSpPr>
        <p:spPr bwMode="auto">
          <a:xfrm>
            <a:off x="6769100" y="0"/>
            <a:ext cx="2374900" cy="2227263"/>
          </a:xfrm>
          <a:prstGeom prst="ellipse">
            <a:avLst/>
          </a:prstGeom>
          <a:solidFill>
            <a:srgbClr val="FFFFFF"/>
          </a:solidFill>
          <a:ln w="9525">
            <a:noFill/>
            <a:round/>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68" name="Rectangle 8"/>
          <p:cNvSpPr>
            <a:spLocks noChangeArrowheads="1"/>
          </p:cNvSpPr>
          <p:nvPr/>
        </p:nvSpPr>
        <p:spPr bwMode="auto">
          <a:xfrm>
            <a:off x="0" y="1916113"/>
            <a:ext cx="509588" cy="4525962"/>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69" name="Rectangle 9"/>
          <p:cNvSpPr>
            <a:spLocks noChangeArrowheads="1"/>
          </p:cNvSpPr>
          <p:nvPr/>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71" name="Rectangle 11"/>
          <p:cNvSpPr>
            <a:spLocks noChangeArrowheads="1"/>
          </p:cNvSpPr>
          <p:nvPr/>
        </p:nvSpPr>
        <p:spPr bwMode="auto">
          <a:xfrm>
            <a:off x="0" y="6451600"/>
            <a:ext cx="9144000" cy="406400"/>
          </a:xfrm>
          <a:prstGeom prst="rect">
            <a:avLst/>
          </a:prstGeom>
          <a:solidFill>
            <a:srgbClr val="000080"/>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40972" name="Rectangle 12"/>
          <p:cNvSpPr>
            <a:spLocks noChangeArrowheads="1"/>
          </p:cNvSpPr>
          <p:nvPr/>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
        <p:nvSpPr>
          <p:cNvPr id="9224" name="Rectangle 14"/>
          <p:cNvSpPr>
            <a:spLocks noGrp="1" noChangeArrowheads="1"/>
          </p:cNvSpPr>
          <p:nvPr>
            <p:ph type="title"/>
          </p:nvPr>
        </p:nvSpPr>
        <p:spPr bwMode="auto">
          <a:xfrm>
            <a:off x="495300" y="304800"/>
            <a:ext cx="6769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5" name="Rectangle 15"/>
          <p:cNvSpPr>
            <a:spLocks noGrp="1" noChangeArrowheads="1"/>
          </p:cNvSpPr>
          <p:nvPr>
            <p:ph type="body" idx="1"/>
          </p:nvPr>
        </p:nvSpPr>
        <p:spPr bwMode="auto">
          <a:xfrm>
            <a:off x="495300" y="1905000"/>
            <a:ext cx="86677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fontAlgn="base">
              <a:spcBef>
                <a:spcPct val="0"/>
              </a:spcBef>
              <a:spcAft>
                <a:spcPct val="0"/>
              </a:spcAft>
              <a:defRPr/>
            </a:pPr>
            <a:endParaRPr lang="en-US">
              <a:solidFill>
                <a:prstClr val="black"/>
              </a:solidFill>
            </a:endParaRPr>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prstClr val="black"/>
              </a:solidFill>
            </a:endParaRPr>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fld id="{EA9B857E-C43E-4D70-8DCD-5335BF2878F7}" type="slidenum">
              <a:rPr lang="en-US">
                <a:solidFill>
                  <a:prstClr val="black"/>
                </a:solidFill>
              </a:rPr>
              <a:pPr fontAlgn="base">
                <a:spcBef>
                  <a:spcPct val="0"/>
                </a:spcBef>
                <a:spcAft>
                  <a:spcPct val="0"/>
                </a:spcAft>
                <a:defRPr/>
              </a:pPr>
              <a:t>‹#›</a:t>
            </a:fld>
            <a:endParaRPr lang="en-US">
              <a:solidFill>
                <a:prstClr val="black"/>
              </a:solidFill>
            </a:endParaRPr>
          </a:p>
        </p:txBody>
      </p:sp>
      <p:sp>
        <p:nvSpPr>
          <p:cNvPr id="40986" name="Text Box 26"/>
          <p:cNvSpPr txBox="1">
            <a:spLocks noChangeArrowheads="1"/>
          </p:cNvSpPr>
          <p:nvPr/>
        </p:nvSpPr>
        <p:spPr bwMode="auto">
          <a:xfrm>
            <a:off x="7885113" y="0"/>
            <a:ext cx="1258887" cy="1844675"/>
          </a:xfrm>
          <a:prstGeom prst="rect">
            <a:avLst/>
          </a:prstGeom>
          <a:solidFill>
            <a:schemeClr val="bg1"/>
          </a:solidFill>
          <a:ln w="9525">
            <a:noFill/>
            <a:miter lim="800000"/>
            <a:headEnd/>
            <a:tailEnd/>
          </a:ln>
          <a:effectLst/>
        </p:spPr>
        <p:txBody>
          <a:bodyPr/>
          <a:lstStyle/>
          <a:p>
            <a:pPr fontAlgn="base">
              <a:spcBef>
                <a:spcPct val="50000"/>
              </a:spcBef>
              <a:spcAft>
                <a:spcPct val="0"/>
              </a:spcAft>
              <a:defRPr/>
            </a:pPr>
            <a:r>
              <a:rPr lang="lv-LV">
                <a:solidFill>
                  <a:prstClr val="black"/>
                </a:solidFill>
              </a:rPr>
              <a:t> </a:t>
            </a:r>
          </a:p>
        </p:txBody>
      </p:sp>
      <p:pic>
        <p:nvPicPr>
          <p:cNvPr id="9230" name="Picture 19" descr="FM_logo_LV"/>
          <p:cNvPicPr>
            <a:picLocks noChangeAspect="1" noChangeArrowheads="1"/>
          </p:cNvPicPr>
          <p:nvPr/>
        </p:nvPicPr>
        <p:blipFill>
          <a:blip r:embed="rId13" cstate="print"/>
          <a:srcRect r="41371"/>
          <a:stretch>
            <a:fillRect/>
          </a:stretch>
        </p:blipFill>
        <p:spPr bwMode="auto">
          <a:xfrm>
            <a:off x="7451725" y="549275"/>
            <a:ext cx="911225" cy="811213"/>
          </a:xfrm>
          <a:prstGeom prst="rect">
            <a:avLst/>
          </a:prstGeom>
          <a:noFill/>
          <a:ln w="9525">
            <a:noFill/>
            <a:miter lim="800000"/>
            <a:headEnd/>
            <a:tailEnd/>
          </a:ln>
        </p:spPr>
      </p:pic>
      <p:sp>
        <p:nvSpPr>
          <p:cNvPr id="40973" name="Rectangle 13"/>
          <p:cNvSpPr>
            <a:spLocks noChangeArrowheads="1"/>
          </p:cNvSpPr>
          <p:nvPr/>
        </p:nvSpPr>
        <p:spPr bwMode="auto">
          <a:xfrm>
            <a:off x="0" y="1517650"/>
            <a:ext cx="9144000" cy="396875"/>
          </a:xfrm>
          <a:prstGeom prst="rect">
            <a:avLst/>
          </a:prstGeom>
          <a:solidFill>
            <a:srgbClr val="CBCBCB"/>
          </a:solidFill>
          <a:ln w="9525">
            <a:noFill/>
            <a:miter lim="800000"/>
            <a:headEnd/>
            <a:tailEnd/>
          </a:ln>
          <a:effectLst/>
        </p:spPr>
        <p:txBody>
          <a:bodyPr wrap="none" anchor="ctr"/>
          <a:lstStyle/>
          <a:p>
            <a:pPr fontAlgn="base">
              <a:spcBef>
                <a:spcPct val="0"/>
              </a:spcBef>
              <a:spcAft>
                <a:spcPct val="0"/>
              </a:spcAft>
              <a:defRPr/>
            </a:pPr>
            <a:endParaRPr lang="lv-LV">
              <a:solidFill>
                <a:prstClr val="black"/>
              </a:solidFill>
            </a:endParaRPr>
          </a:p>
        </p:txBody>
      </p:sp>
    </p:spTree>
    <p:extLst>
      <p:ext uri="{BB962C8B-B14F-4D97-AF65-F5344CB8AC3E}">
        <p14:creationId xmlns:p14="http://schemas.microsoft.com/office/powerpoint/2010/main" val="35590235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4"/>
          <p:cNvGrpSpPr>
            <a:grpSpLocks/>
          </p:cNvGrpSpPr>
          <p:nvPr/>
        </p:nvGrpSpPr>
        <p:grpSpPr bwMode="auto">
          <a:xfrm>
            <a:off x="0" y="116632"/>
            <a:ext cx="9144000" cy="6858000"/>
            <a:chOff x="0" y="0"/>
            <a:chExt cx="5760" cy="4320"/>
          </a:xfrm>
        </p:grpSpPr>
        <p:sp>
          <p:nvSpPr>
            <p:cNvPr id="11271" name="Rectangle 5"/>
            <p:cNvSpPr>
              <a:spLocks noChangeArrowheads="1"/>
            </p:cNvSpPr>
            <p:nvPr/>
          </p:nvSpPr>
          <p:spPr bwMode="auto">
            <a:xfrm>
              <a:off x="0" y="1420"/>
              <a:ext cx="5760" cy="2685"/>
            </a:xfrm>
            <a:prstGeom prst="rect">
              <a:avLst/>
            </a:prstGeom>
            <a:solidFill>
              <a:srgbClr val="EAEAEA"/>
            </a:solidFill>
            <a:ln w="9525">
              <a:noFill/>
              <a:miter lim="800000"/>
              <a:headEnd/>
              <a:tailEnd/>
            </a:ln>
          </p:spPr>
          <p:txBody>
            <a:bodyPr wrap="none" anchor="ctr"/>
            <a:lstStyle/>
            <a:p>
              <a:pPr fontAlgn="base">
                <a:spcBef>
                  <a:spcPct val="0"/>
                </a:spcBef>
                <a:spcAft>
                  <a:spcPct val="0"/>
                </a:spcAft>
              </a:pPr>
              <a:endParaRPr lang="ru-RU">
                <a:solidFill>
                  <a:prstClr val="black"/>
                </a:solidFill>
              </a:endParaRPr>
            </a:p>
          </p:txBody>
        </p:sp>
        <p:sp>
          <p:nvSpPr>
            <p:cNvPr id="11272" name="Rectangle 6"/>
            <p:cNvSpPr>
              <a:spLocks noChangeArrowheads="1"/>
            </p:cNvSpPr>
            <p:nvPr/>
          </p:nvSpPr>
          <p:spPr bwMode="auto">
            <a:xfrm>
              <a:off x="0" y="4066"/>
              <a:ext cx="5760" cy="254"/>
            </a:xfrm>
            <a:prstGeom prst="rect">
              <a:avLst/>
            </a:prstGeom>
            <a:solidFill>
              <a:srgbClr val="000080"/>
            </a:solidFill>
            <a:ln w="9525">
              <a:noFill/>
              <a:miter lim="800000"/>
              <a:headEnd/>
              <a:tailEnd/>
            </a:ln>
          </p:spPr>
          <p:txBody>
            <a:bodyPr wrap="none" anchor="ctr"/>
            <a:lstStyle/>
            <a:p>
              <a:pPr fontAlgn="base">
                <a:spcBef>
                  <a:spcPct val="0"/>
                </a:spcBef>
                <a:spcAft>
                  <a:spcPct val="0"/>
                </a:spcAft>
              </a:pPr>
              <a:endParaRPr lang="ru-RU">
                <a:solidFill>
                  <a:prstClr val="black"/>
                </a:solidFill>
              </a:endParaRPr>
            </a:p>
          </p:txBody>
        </p:sp>
        <p:sp>
          <p:nvSpPr>
            <p:cNvPr id="11273" name="Rectangle 7"/>
            <p:cNvSpPr>
              <a:spLocks noChangeArrowheads="1"/>
            </p:cNvSpPr>
            <p:nvPr/>
          </p:nvSpPr>
          <p:spPr bwMode="auto">
            <a:xfrm>
              <a:off x="0" y="0"/>
              <a:ext cx="5760" cy="1445"/>
            </a:xfrm>
            <a:prstGeom prst="rect">
              <a:avLst/>
            </a:prstGeom>
            <a:solidFill>
              <a:srgbClr val="000080"/>
            </a:solidFill>
            <a:ln w="9525">
              <a:noFill/>
              <a:miter lim="800000"/>
              <a:headEnd/>
              <a:tailEnd/>
            </a:ln>
          </p:spPr>
          <p:txBody>
            <a:bodyPr wrap="none" anchor="ctr"/>
            <a:lstStyle/>
            <a:p>
              <a:pPr fontAlgn="base">
                <a:spcBef>
                  <a:spcPct val="0"/>
                </a:spcBef>
                <a:spcAft>
                  <a:spcPct val="0"/>
                </a:spcAft>
              </a:pPr>
              <a:endParaRPr lang="ru-RU">
                <a:solidFill>
                  <a:prstClr val="black"/>
                </a:solidFill>
              </a:endParaRPr>
            </a:p>
          </p:txBody>
        </p:sp>
      </p:grpSp>
      <p:sp>
        <p:nvSpPr>
          <p:cNvPr id="11267" name="Rectangle 10"/>
          <p:cNvSpPr>
            <a:spLocks noChangeArrowheads="1"/>
          </p:cNvSpPr>
          <p:nvPr/>
        </p:nvSpPr>
        <p:spPr bwMode="auto">
          <a:xfrm>
            <a:off x="7086600" y="5924550"/>
            <a:ext cx="1905000" cy="457200"/>
          </a:xfrm>
          <a:prstGeom prst="rect">
            <a:avLst/>
          </a:prstGeom>
          <a:noFill/>
          <a:ln w="9525">
            <a:noFill/>
            <a:miter lim="800000"/>
            <a:headEnd/>
            <a:tailEnd/>
          </a:ln>
        </p:spPr>
        <p:txBody>
          <a:bodyPr/>
          <a:lstStyle/>
          <a:p>
            <a:pPr algn="r" fontAlgn="base">
              <a:spcBef>
                <a:spcPct val="0"/>
              </a:spcBef>
              <a:spcAft>
                <a:spcPct val="0"/>
              </a:spcAft>
            </a:pPr>
            <a:endParaRPr lang="en-US" sz="1400">
              <a:solidFill>
                <a:prstClr val="black"/>
              </a:solidFill>
            </a:endParaRPr>
          </a:p>
        </p:txBody>
      </p:sp>
      <p:pic>
        <p:nvPicPr>
          <p:cNvPr id="11269" name="Picture 15" descr="FM_lat_blue"/>
          <p:cNvPicPr>
            <a:picLocks noChangeAspect="1" noChangeArrowheads="1"/>
          </p:cNvPicPr>
          <p:nvPr/>
        </p:nvPicPr>
        <p:blipFill>
          <a:blip r:embed="rId3" cstate="print"/>
          <a:srcRect/>
          <a:stretch>
            <a:fillRect/>
          </a:stretch>
        </p:blipFill>
        <p:spPr bwMode="auto">
          <a:xfrm>
            <a:off x="2124075" y="-171450"/>
            <a:ext cx="5040313" cy="2660650"/>
          </a:xfrm>
          <a:prstGeom prst="rect">
            <a:avLst/>
          </a:prstGeom>
          <a:noFill/>
          <a:ln w="9525">
            <a:noFill/>
            <a:miter lim="800000"/>
            <a:headEnd/>
            <a:tailEnd/>
          </a:ln>
        </p:spPr>
      </p:pic>
      <p:sp>
        <p:nvSpPr>
          <p:cNvPr id="11270" name="Rectangle 13"/>
          <p:cNvSpPr>
            <a:spLocks noGrp="1" noChangeArrowheads="1"/>
          </p:cNvSpPr>
          <p:nvPr>
            <p:ph type="subTitle" idx="1"/>
          </p:nvPr>
        </p:nvSpPr>
        <p:spPr>
          <a:xfrm>
            <a:off x="1619672" y="5157983"/>
            <a:ext cx="6091383" cy="985837"/>
          </a:xfrm>
        </p:spPr>
        <p:txBody>
          <a:bodyPr anchor="ctr"/>
          <a:lstStyle/>
          <a:p>
            <a:pPr eaLnBrk="1" hangingPunct="1"/>
            <a:r>
              <a:rPr lang="lv-LV" sz="2000" b="1" dirty="0" smtClean="0">
                <a:solidFill>
                  <a:schemeClr val="tx1">
                    <a:lumMod val="85000"/>
                    <a:lumOff val="15000"/>
                  </a:schemeClr>
                </a:solidFill>
                <a:latin typeface="Calibri" pitchFamily="34" charset="0"/>
                <a:ea typeface="+mj-ea"/>
                <a:cs typeface="Calibri" pitchFamily="34" charset="0"/>
              </a:rPr>
              <a:t>2013.gada 26.augustā</a:t>
            </a:r>
            <a:endParaRPr lang="lv-LV" sz="2000" b="1" dirty="0">
              <a:solidFill>
                <a:schemeClr val="tx1">
                  <a:lumMod val="85000"/>
                  <a:lumOff val="15000"/>
                </a:schemeClr>
              </a:solidFill>
              <a:latin typeface="Calibri" pitchFamily="34" charset="0"/>
              <a:ea typeface="+mj-ea"/>
              <a:cs typeface="Calibri" pitchFamily="34" charset="0"/>
            </a:endParaRPr>
          </a:p>
        </p:txBody>
      </p:sp>
      <p:sp>
        <p:nvSpPr>
          <p:cNvPr id="2" name="Title 1"/>
          <p:cNvSpPr>
            <a:spLocks noGrp="1"/>
          </p:cNvSpPr>
          <p:nvPr>
            <p:ph type="ctrTitle"/>
          </p:nvPr>
        </p:nvSpPr>
        <p:spPr>
          <a:xfrm>
            <a:off x="685800" y="2852936"/>
            <a:ext cx="7772400" cy="2016224"/>
          </a:xfrm>
        </p:spPr>
        <p:txBody>
          <a:bodyPr/>
          <a:lstStyle/>
          <a:p>
            <a:pPr algn="ctr"/>
            <a:r>
              <a:rPr lang="lv-LV" sz="4000" dirty="0" smtClean="0"/>
              <a:t>Nodokļu ieņēmumu prognozes pašvaldību budžetā</a:t>
            </a:r>
            <a:endParaRPr lang="en-US" sz="4000" dirty="0"/>
          </a:p>
        </p:txBody>
      </p:sp>
    </p:spTree>
    <p:extLst>
      <p:ext uri="{BB962C8B-B14F-4D97-AF65-F5344CB8AC3E}">
        <p14:creationId xmlns:p14="http://schemas.microsoft.com/office/powerpoint/2010/main" val="2002778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357188" y="357188"/>
            <a:ext cx="6858000" cy="1143000"/>
          </a:xfrm>
        </p:spPr>
        <p:txBody>
          <a:bodyPr/>
          <a:lstStyle/>
          <a:p>
            <a:pPr eaLnBrk="1" hangingPunct="1">
              <a:defRPr/>
            </a:pPr>
            <a:r>
              <a:rPr lang="lv-LV" sz="2800" dirty="0" smtClean="0"/>
              <a:t>Pašvaldību budžeta ieņēmumu izpilde </a:t>
            </a:r>
            <a:r>
              <a:rPr lang="lv-LV" sz="2800" dirty="0"/>
              <a:t/>
            </a:r>
            <a:br>
              <a:rPr lang="lv-LV" sz="2800" dirty="0"/>
            </a:br>
            <a:r>
              <a:rPr lang="lv-LV" sz="2800" dirty="0"/>
              <a:t>2013. gada 7 mēnešos, </a:t>
            </a:r>
            <a:r>
              <a:rPr lang="lv-LV" sz="2800" dirty="0" err="1"/>
              <a:t>milj</a:t>
            </a:r>
            <a:r>
              <a:rPr lang="lv-LV" sz="2800" dirty="0"/>
              <a:t>. latu</a:t>
            </a:r>
            <a:endParaRPr lang="en-GB" sz="2800" dirty="0"/>
          </a:p>
        </p:txBody>
      </p:sp>
      <p:sp>
        <p:nvSpPr>
          <p:cNvPr id="8196" name="Slide Number Placeholder 5"/>
          <p:cNvSpPr>
            <a:spLocks noGrp="1"/>
          </p:cNvSpPr>
          <p:nvPr>
            <p:ph type="sldNum" sz="quarter" idx="12"/>
          </p:nvPr>
        </p:nvSpPr>
        <p:spPr>
          <a:noFill/>
        </p:spPr>
        <p:txBody>
          <a:bodyPr/>
          <a:lstStyle/>
          <a:p>
            <a:fld id="{3F0C66FA-A290-4207-A5E7-567D94EA7697}" type="slidenum">
              <a:rPr lang="en-US" smtClean="0">
                <a:solidFill>
                  <a:prstClr val="black"/>
                </a:solidFill>
              </a:rPr>
              <a:pPr/>
              <a:t>10</a:t>
            </a:fld>
            <a:endParaRPr lang="en-US" dirty="0" smtClean="0">
              <a:solidFill>
                <a:prstClr val="black"/>
              </a:solidFill>
            </a:endParaRPr>
          </a:p>
        </p:txBody>
      </p:sp>
      <p:graphicFrame>
        <p:nvGraphicFramePr>
          <p:cNvPr id="8" name="Chart 7"/>
          <p:cNvGraphicFramePr>
            <a:graphicFrameLocks/>
          </p:cNvGraphicFramePr>
          <p:nvPr>
            <p:extLst>
              <p:ext uri="{D42A27DB-BD31-4B8C-83A1-F6EECF244321}">
                <p14:modId xmlns:p14="http://schemas.microsoft.com/office/powerpoint/2010/main" val="2254005064"/>
              </p:ext>
            </p:extLst>
          </p:nvPr>
        </p:nvGraphicFramePr>
        <p:xfrm>
          <a:off x="1" y="1916832"/>
          <a:ext cx="385192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567608" y="2564904"/>
            <a:ext cx="720080" cy="276999"/>
          </a:xfrm>
          <a:prstGeom prst="rect">
            <a:avLst/>
          </a:prstGeom>
          <a:noFill/>
        </p:spPr>
        <p:txBody>
          <a:bodyPr wrap="square" rtlCol="0">
            <a:spAutoFit/>
          </a:bodyPr>
          <a:lstStyle/>
          <a:p>
            <a:r>
              <a:rPr lang="lv-LV" sz="1200" b="1" dirty="0" smtClean="0">
                <a:solidFill>
                  <a:srgbClr val="00B050"/>
                </a:solidFill>
              </a:rPr>
              <a:t>+7,5%</a:t>
            </a:r>
            <a:endParaRPr lang="lv-LV" sz="1200" b="1" dirty="0">
              <a:solidFill>
                <a:srgbClr val="00B050"/>
              </a:solidFill>
            </a:endParaRPr>
          </a:p>
        </p:txBody>
      </p:sp>
      <p:graphicFrame>
        <p:nvGraphicFramePr>
          <p:cNvPr id="10" name="Chart 9"/>
          <p:cNvGraphicFramePr>
            <a:graphicFrameLocks/>
          </p:cNvGraphicFramePr>
          <p:nvPr>
            <p:extLst>
              <p:ext uri="{D42A27DB-BD31-4B8C-83A1-F6EECF244321}">
                <p14:modId xmlns:p14="http://schemas.microsoft.com/office/powerpoint/2010/main" val="3132238845"/>
              </p:ext>
            </p:extLst>
          </p:nvPr>
        </p:nvGraphicFramePr>
        <p:xfrm>
          <a:off x="3923928" y="1921349"/>
          <a:ext cx="5184576" cy="40999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0424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357188" y="357188"/>
            <a:ext cx="6858000" cy="1143000"/>
          </a:xfrm>
        </p:spPr>
        <p:txBody>
          <a:bodyPr/>
          <a:lstStyle/>
          <a:p>
            <a:pPr eaLnBrk="1" hangingPunct="1">
              <a:defRPr/>
            </a:pPr>
            <a:r>
              <a:rPr lang="lv-LV" sz="2800" dirty="0"/>
              <a:t>Iedzīvotāju ienākuma nodokļa izpilde </a:t>
            </a:r>
            <a:br>
              <a:rPr lang="lv-LV" sz="2800" dirty="0"/>
            </a:br>
            <a:r>
              <a:rPr lang="lv-LV" sz="2800" dirty="0"/>
              <a:t>2013. gada 7 mēnešos, </a:t>
            </a:r>
            <a:r>
              <a:rPr lang="lv-LV" sz="2800" dirty="0" err="1"/>
              <a:t>milj</a:t>
            </a:r>
            <a:r>
              <a:rPr lang="lv-LV" sz="2800" dirty="0"/>
              <a:t>. latu</a:t>
            </a:r>
            <a:endParaRPr lang="en-GB" sz="2800" dirty="0"/>
          </a:p>
        </p:txBody>
      </p:sp>
      <p:sp>
        <p:nvSpPr>
          <p:cNvPr id="8196" name="Slide Number Placeholder 5"/>
          <p:cNvSpPr>
            <a:spLocks noGrp="1"/>
          </p:cNvSpPr>
          <p:nvPr>
            <p:ph type="sldNum" sz="quarter" idx="12"/>
          </p:nvPr>
        </p:nvSpPr>
        <p:spPr>
          <a:noFill/>
        </p:spPr>
        <p:txBody>
          <a:bodyPr/>
          <a:lstStyle/>
          <a:p>
            <a:fld id="{3F0C66FA-A290-4207-A5E7-567D94EA7697}" type="slidenum">
              <a:rPr lang="en-US" smtClean="0">
                <a:solidFill>
                  <a:prstClr val="black"/>
                </a:solidFill>
              </a:rPr>
              <a:pPr/>
              <a:t>11</a:t>
            </a:fld>
            <a:endParaRPr lang="en-US" dirty="0" smtClean="0">
              <a:solidFill>
                <a:prstClr val="black"/>
              </a:solidFill>
            </a:endParaRPr>
          </a:p>
        </p:txBody>
      </p:sp>
      <p:graphicFrame>
        <p:nvGraphicFramePr>
          <p:cNvPr id="8" name="Chart 7"/>
          <p:cNvGraphicFramePr>
            <a:graphicFrameLocks/>
          </p:cNvGraphicFramePr>
          <p:nvPr>
            <p:extLst>
              <p:ext uri="{D42A27DB-BD31-4B8C-83A1-F6EECF244321}">
                <p14:modId xmlns:p14="http://schemas.microsoft.com/office/powerpoint/2010/main" val="4255709595"/>
              </p:ext>
            </p:extLst>
          </p:nvPr>
        </p:nvGraphicFramePr>
        <p:xfrm>
          <a:off x="1" y="1916832"/>
          <a:ext cx="385192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555776" y="2939823"/>
            <a:ext cx="720080" cy="276999"/>
          </a:xfrm>
          <a:prstGeom prst="rect">
            <a:avLst/>
          </a:prstGeom>
          <a:noFill/>
        </p:spPr>
        <p:txBody>
          <a:bodyPr wrap="square" rtlCol="0">
            <a:spAutoFit/>
          </a:bodyPr>
          <a:lstStyle/>
          <a:p>
            <a:r>
              <a:rPr lang="lv-LV" sz="1200" b="1" dirty="0" smtClean="0">
                <a:solidFill>
                  <a:srgbClr val="00B050"/>
                </a:solidFill>
              </a:rPr>
              <a:t>+7,5%</a:t>
            </a:r>
            <a:endParaRPr lang="lv-LV" sz="1200" b="1" dirty="0">
              <a:solidFill>
                <a:srgbClr val="00B050"/>
              </a:solidFill>
            </a:endParaRPr>
          </a:p>
        </p:txBody>
      </p:sp>
      <p:graphicFrame>
        <p:nvGraphicFramePr>
          <p:cNvPr id="10" name="Chart 9"/>
          <p:cNvGraphicFramePr>
            <a:graphicFrameLocks/>
          </p:cNvGraphicFramePr>
          <p:nvPr>
            <p:extLst>
              <p:ext uri="{D42A27DB-BD31-4B8C-83A1-F6EECF244321}">
                <p14:modId xmlns:p14="http://schemas.microsoft.com/office/powerpoint/2010/main" val="439590136"/>
              </p:ext>
            </p:extLst>
          </p:nvPr>
        </p:nvGraphicFramePr>
        <p:xfrm>
          <a:off x="3923928" y="1921349"/>
          <a:ext cx="5184576" cy="40999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7369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357188" y="357188"/>
            <a:ext cx="6858000" cy="1143000"/>
          </a:xfrm>
        </p:spPr>
        <p:txBody>
          <a:bodyPr/>
          <a:lstStyle/>
          <a:p>
            <a:pPr eaLnBrk="1" hangingPunct="1">
              <a:defRPr/>
            </a:pPr>
            <a:r>
              <a:rPr lang="lv-LV" sz="2800" dirty="0"/>
              <a:t>Nekustamā īpašuma nodokļa izpilde </a:t>
            </a:r>
            <a:br>
              <a:rPr lang="lv-LV" sz="2800" dirty="0"/>
            </a:br>
            <a:r>
              <a:rPr lang="lv-LV" sz="2800" dirty="0"/>
              <a:t>2013. gada 7 mēnešos, </a:t>
            </a:r>
            <a:r>
              <a:rPr lang="lv-LV" sz="2800" dirty="0" err="1"/>
              <a:t>milj</a:t>
            </a:r>
            <a:r>
              <a:rPr lang="lv-LV" sz="2800" dirty="0"/>
              <a:t>. latu</a:t>
            </a:r>
            <a:endParaRPr lang="en-GB" sz="2800" dirty="0"/>
          </a:p>
        </p:txBody>
      </p:sp>
      <p:sp>
        <p:nvSpPr>
          <p:cNvPr id="8196" name="Slide Number Placeholder 5"/>
          <p:cNvSpPr>
            <a:spLocks noGrp="1"/>
          </p:cNvSpPr>
          <p:nvPr>
            <p:ph type="sldNum" sz="quarter" idx="12"/>
          </p:nvPr>
        </p:nvSpPr>
        <p:spPr>
          <a:noFill/>
        </p:spPr>
        <p:txBody>
          <a:bodyPr/>
          <a:lstStyle/>
          <a:p>
            <a:fld id="{3F0C66FA-A290-4207-A5E7-567D94EA7697}" type="slidenum">
              <a:rPr lang="en-US" smtClean="0">
                <a:solidFill>
                  <a:prstClr val="black"/>
                </a:solidFill>
              </a:rPr>
              <a:pPr/>
              <a:t>12</a:t>
            </a:fld>
            <a:endParaRPr lang="en-US" dirty="0" smtClean="0">
              <a:solidFill>
                <a:prstClr val="black"/>
              </a:solidFill>
            </a:endParaRPr>
          </a:p>
        </p:txBody>
      </p:sp>
      <p:graphicFrame>
        <p:nvGraphicFramePr>
          <p:cNvPr id="8" name="Chart 7"/>
          <p:cNvGraphicFramePr>
            <a:graphicFrameLocks/>
          </p:cNvGraphicFramePr>
          <p:nvPr>
            <p:extLst>
              <p:ext uri="{D42A27DB-BD31-4B8C-83A1-F6EECF244321}">
                <p14:modId xmlns:p14="http://schemas.microsoft.com/office/powerpoint/2010/main" val="1755811488"/>
              </p:ext>
            </p:extLst>
          </p:nvPr>
        </p:nvGraphicFramePr>
        <p:xfrm>
          <a:off x="1" y="1916832"/>
          <a:ext cx="385192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627784" y="2508760"/>
            <a:ext cx="908296" cy="276999"/>
          </a:xfrm>
          <a:prstGeom prst="rect">
            <a:avLst/>
          </a:prstGeom>
          <a:noFill/>
        </p:spPr>
        <p:txBody>
          <a:bodyPr wrap="square" rtlCol="0">
            <a:spAutoFit/>
          </a:bodyPr>
          <a:lstStyle/>
          <a:p>
            <a:r>
              <a:rPr lang="lv-LV" sz="1200" b="1" dirty="0" smtClean="0">
                <a:solidFill>
                  <a:srgbClr val="00B050"/>
                </a:solidFill>
              </a:rPr>
              <a:t>+7,6%</a:t>
            </a:r>
            <a:endParaRPr lang="lv-LV" sz="1200" b="1" dirty="0">
              <a:solidFill>
                <a:srgbClr val="00B050"/>
              </a:solidFill>
            </a:endParaRPr>
          </a:p>
        </p:txBody>
      </p:sp>
      <p:graphicFrame>
        <p:nvGraphicFramePr>
          <p:cNvPr id="10" name="Chart 9"/>
          <p:cNvGraphicFramePr>
            <a:graphicFrameLocks/>
          </p:cNvGraphicFramePr>
          <p:nvPr>
            <p:extLst>
              <p:ext uri="{D42A27DB-BD31-4B8C-83A1-F6EECF244321}">
                <p14:modId xmlns:p14="http://schemas.microsoft.com/office/powerpoint/2010/main" val="3738628122"/>
              </p:ext>
            </p:extLst>
          </p:nvPr>
        </p:nvGraphicFramePr>
        <p:xfrm>
          <a:off x="3923928" y="1921349"/>
          <a:ext cx="5184576" cy="40999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8070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08920"/>
            <a:ext cx="6769100" cy="1143000"/>
          </a:xfrm>
        </p:spPr>
        <p:txBody>
          <a:bodyPr/>
          <a:lstStyle/>
          <a:p>
            <a:r>
              <a:rPr lang="lv-LV" dirty="0" smtClean="0"/>
              <a:t>Likumdošanas izmaiņas</a:t>
            </a:r>
            <a:endParaRPr lang="lv-LV" dirty="0"/>
          </a:p>
        </p:txBody>
      </p:sp>
      <p:sp>
        <p:nvSpPr>
          <p:cNvPr id="3" name="Slide Number Placeholder 2"/>
          <p:cNvSpPr>
            <a:spLocks noGrp="1"/>
          </p:cNvSpPr>
          <p:nvPr>
            <p:ph type="sldNum" sz="quarter" idx="12"/>
          </p:nvPr>
        </p:nvSpPr>
        <p:spPr/>
        <p:txBody>
          <a:bodyPr/>
          <a:lstStyle/>
          <a:p>
            <a:pPr>
              <a:defRPr/>
            </a:pPr>
            <a:fld id="{D3317201-6C52-4AC9-9E0B-FCEF01530499}"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4183787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42" y="1916832"/>
            <a:ext cx="7992390" cy="4320480"/>
          </a:xfrm>
        </p:spPr>
        <p:txBody>
          <a:bodyPr/>
          <a:lstStyle/>
          <a:p>
            <a:r>
              <a:rPr lang="lv-LV" sz="1800" dirty="0"/>
              <a:t>Ņemot vērā sociālo partneru izteiktos viedokļus un priekšlikumus attiecībā uz VSAOI un IIN atvieglojumiem, kā arī saglabājot reformas fiskālās ietekmes </a:t>
            </a:r>
            <a:r>
              <a:rPr lang="lv-LV" sz="1800" dirty="0" smtClean="0"/>
              <a:t>tika apstiprināts darbaspēka </a:t>
            </a:r>
            <a:r>
              <a:rPr lang="lv-LV" sz="1800" dirty="0"/>
              <a:t>nodokļu </a:t>
            </a:r>
            <a:r>
              <a:rPr lang="lv-LV" sz="1800" dirty="0" smtClean="0"/>
              <a:t>reformas scenārijs: </a:t>
            </a:r>
            <a:br>
              <a:rPr lang="lv-LV" sz="1800" dirty="0" smtClean="0"/>
            </a:br>
            <a:r>
              <a:rPr lang="lv-LV" sz="2000" dirty="0" smtClean="0"/>
              <a:t/>
            </a:r>
            <a:br>
              <a:rPr lang="lv-LV" sz="2000" dirty="0" smtClean="0"/>
            </a:br>
            <a:r>
              <a:rPr lang="lv-LV" sz="2000" b="1" dirty="0" smtClean="0"/>
              <a:t>- SOC likme darba ņēmējam 10,5% (no 2014)</a:t>
            </a:r>
            <a:br>
              <a:rPr lang="lv-LV" sz="2000" b="1" dirty="0" smtClean="0"/>
            </a:br>
            <a:r>
              <a:rPr lang="lv-LV" sz="2000" b="1" dirty="0" smtClean="0"/>
              <a:t>- SOC likme darba devējam 23,59% (no 2014)</a:t>
            </a:r>
            <a:br>
              <a:rPr lang="lv-LV" sz="2000" b="1" dirty="0" smtClean="0"/>
            </a:br>
            <a:r>
              <a:rPr lang="lv-LV" sz="2000" b="1" dirty="0" smtClean="0"/>
              <a:t>- IIN likme 24%(2014), 23% (2015), 22% (2016)</a:t>
            </a:r>
            <a:br>
              <a:rPr lang="lv-LV" sz="2000" b="1" dirty="0" smtClean="0"/>
            </a:br>
            <a:r>
              <a:rPr lang="lv-LV" sz="2000" b="1" dirty="0" smtClean="0"/>
              <a:t>- IIN neapliekamais minimums 53 LVL jeb 75 EUR</a:t>
            </a:r>
            <a:br>
              <a:rPr lang="lv-LV" sz="2000" b="1" dirty="0" smtClean="0"/>
            </a:br>
            <a:r>
              <a:rPr lang="lv-LV" sz="2000" b="1" dirty="0" smtClean="0"/>
              <a:t>- IIN atvieglojums par apgādībā esošu personu 116 LVL jeb 165 EUR</a:t>
            </a:r>
            <a:r>
              <a:rPr lang="lv-LV" sz="2000" dirty="0" smtClean="0"/>
              <a:t/>
            </a:r>
            <a:br>
              <a:rPr lang="lv-LV" sz="2000" dirty="0" smtClean="0"/>
            </a:br>
            <a:r>
              <a:rPr lang="lv-LV" sz="2000" dirty="0"/>
              <a:t/>
            </a:r>
            <a:br>
              <a:rPr lang="lv-LV" sz="2000" dirty="0"/>
            </a:br>
            <a:r>
              <a:rPr lang="lv-LV" sz="1800" dirty="0"/>
              <a:t>L</a:t>
            </a:r>
            <a:r>
              <a:rPr lang="lv-LV" sz="1800" dirty="0" smtClean="0"/>
              <a:t>īdz </a:t>
            </a:r>
            <a:r>
              <a:rPr lang="lv-LV" sz="1800" dirty="0"/>
              <a:t>2016.gadam izstrādāt un ieviest fiskāli neitrālā veidā diferencēto neapliekamo minimumu, atsakoties no neapliekamā minimuma piemērošanas augstām algām.</a:t>
            </a:r>
            <a:br>
              <a:rPr lang="lv-LV" sz="1800" dirty="0"/>
            </a:br>
            <a:endParaRPr lang="lv-LV" sz="20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14</a:t>
            </a:fld>
            <a:endParaRPr lang="en-US" dirty="0">
              <a:solidFill>
                <a:prstClr val="black"/>
              </a:solidFill>
            </a:endParaRPr>
          </a:p>
        </p:txBody>
      </p:sp>
      <p:sp>
        <p:nvSpPr>
          <p:cNvPr id="6" name="Title 1"/>
          <p:cNvSpPr txBox="1">
            <a:spLocks/>
          </p:cNvSpPr>
          <p:nvPr/>
        </p:nvSpPr>
        <p:spPr bwMode="auto">
          <a:xfrm>
            <a:off x="475580" y="188640"/>
            <a:ext cx="683272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r>
              <a:rPr lang="lv-LV" sz="2800" dirty="0" smtClean="0">
                <a:solidFill>
                  <a:srgbClr val="1F497D"/>
                </a:solidFill>
              </a:rPr>
              <a:t>MK apstiprinātais darbaspēka </a:t>
            </a:r>
            <a:r>
              <a:rPr lang="lv-LV" sz="2800" dirty="0">
                <a:solidFill>
                  <a:srgbClr val="1F497D"/>
                </a:solidFill>
              </a:rPr>
              <a:t>nodokļu sloga </a:t>
            </a:r>
            <a:r>
              <a:rPr lang="lv-LV" sz="2800" dirty="0" smtClean="0">
                <a:solidFill>
                  <a:srgbClr val="1F497D"/>
                </a:solidFill>
              </a:rPr>
              <a:t>samazināšanas scenārijs</a:t>
            </a:r>
            <a:endParaRPr lang="lv-LV" sz="2800" dirty="0">
              <a:solidFill>
                <a:srgbClr val="1F497D"/>
              </a:solidFill>
            </a:endParaRPr>
          </a:p>
        </p:txBody>
      </p:sp>
    </p:spTree>
    <p:extLst>
      <p:ext uri="{BB962C8B-B14F-4D97-AF65-F5344CB8AC3E}">
        <p14:creationId xmlns:p14="http://schemas.microsoft.com/office/powerpoint/2010/main" val="1419437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42" y="1916832"/>
            <a:ext cx="7992390" cy="4320480"/>
          </a:xfrm>
        </p:spPr>
        <p:txBody>
          <a:bodyPr/>
          <a:lstStyle/>
          <a:p>
            <a:r>
              <a:rPr lang="lv-LV" sz="1800" dirty="0" smtClean="0"/>
              <a:t>Ar IIN apliek </a:t>
            </a:r>
            <a:r>
              <a:rPr lang="lv-LV" sz="1800" dirty="0"/>
              <a:t>fiziskām personām izsniegtos aizdevumus, kas nav saņemti  saimnieciskās darbības ietvaros un neatbilst noteiktiem kritērijiem, vai par kuriem norēķins nav veikts 66 mēnešu laikā pēc aizdevuma izsniegšanas; </a:t>
            </a:r>
            <a:br>
              <a:rPr lang="lv-LV" sz="1800" dirty="0"/>
            </a:br>
            <a:r>
              <a:rPr lang="lv-LV" sz="1800" dirty="0" smtClean="0"/>
              <a:t/>
            </a:r>
            <a:br>
              <a:rPr lang="lv-LV" sz="1800" dirty="0" smtClean="0"/>
            </a:br>
            <a:r>
              <a:rPr lang="lv-LV" sz="1800" dirty="0" smtClean="0"/>
              <a:t>Ar IIN apliek </a:t>
            </a:r>
            <a:r>
              <a:rPr lang="lv-LV" sz="1800" dirty="0"/>
              <a:t>nosacītu ienākumu minimālās algas apmērā katru kalendāra mēnesi par katru tādas kapitālsabiedrības valdes locekli, kurš bez atlīdzības veic pienākumus kapitālsabiedrībā, kurā nav neviena nodarbinātā un kurā iepriekšējā taksācijas gadā apgrozījums bija lielāks par 7000 </a:t>
            </a:r>
            <a:r>
              <a:rPr lang="lv-LV" sz="1800" i="1" dirty="0" err="1"/>
              <a:t>euro</a:t>
            </a:r>
            <a:r>
              <a:rPr lang="lv-LV" sz="1800" dirty="0" smtClean="0"/>
              <a:t>;</a:t>
            </a:r>
            <a:br>
              <a:rPr lang="lv-LV" sz="1800" dirty="0" smtClean="0"/>
            </a:br>
            <a:r>
              <a:rPr lang="lv-LV" sz="1800" dirty="0"/>
              <a:t/>
            </a:r>
            <a:br>
              <a:rPr lang="lv-LV" sz="1800" dirty="0"/>
            </a:br>
            <a:r>
              <a:rPr lang="lv-LV" sz="1800" dirty="0" smtClean="0"/>
              <a:t>Speciāls nodokļa režīms sezonas laukstrādniekiem (spēkā tikai sezonā ar ierobežojumu piemērot ilgāk kā 65 dienas un attiecināt uz pastāvīgi nodarbinātiem darbiniekiem)</a:t>
            </a:r>
            <a:br>
              <a:rPr lang="lv-LV" sz="1800" dirty="0" smtClean="0"/>
            </a:br>
            <a:r>
              <a:rPr lang="lv-LV" sz="1800" dirty="0"/>
              <a:t/>
            </a:r>
            <a:br>
              <a:rPr lang="lv-LV" sz="1800" dirty="0"/>
            </a:br>
            <a:endParaRPr lang="lv-LV" sz="18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15</a:t>
            </a:fld>
            <a:endParaRPr lang="en-US" dirty="0">
              <a:solidFill>
                <a:prstClr val="black"/>
              </a:solidFill>
            </a:endParaRPr>
          </a:p>
        </p:txBody>
      </p:sp>
      <p:sp>
        <p:nvSpPr>
          <p:cNvPr id="6" name="Title 1"/>
          <p:cNvSpPr txBox="1">
            <a:spLocks/>
          </p:cNvSpPr>
          <p:nvPr/>
        </p:nvSpPr>
        <p:spPr bwMode="auto">
          <a:xfrm>
            <a:off x="475580" y="188640"/>
            <a:ext cx="683272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r>
              <a:rPr lang="lv-LV" sz="2800" dirty="0" smtClean="0">
                <a:solidFill>
                  <a:srgbClr val="1F497D"/>
                </a:solidFill>
              </a:rPr>
              <a:t>Plānotās </a:t>
            </a:r>
            <a:r>
              <a:rPr lang="lv-LV" sz="2800" dirty="0">
                <a:solidFill>
                  <a:srgbClr val="1F497D"/>
                </a:solidFill>
              </a:rPr>
              <a:t>izmaiņas </a:t>
            </a:r>
            <a:r>
              <a:rPr lang="lv-LV" sz="2800" dirty="0" smtClean="0">
                <a:solidFill>
                  <a:srgbClr val="1F497D"/>
                </a:solidFill>
              </a:rPr>
              <a:t>likumā «Par iedzīvotāju </a:t>
            </a:r>
            <a:r>
              <a:rPr lang="lv-LV" sz="2800" dirty="0">
                <a:solidFill>
                  <a:srgbClr val="1F497D"/>
                </a:solidFill>
              </a:rPr>
              <a:t>ienākuma </a:t>
            </a:r>
            <a:r>
              <a:rPr lang="lv-LV" sz="2800" dirty="0" smtClean="0">
                <a:solidFill>
                  <a:srgbClr val="1F497D"/>
                </a:solidFill>
              </a:rPr>
              <a:t>nodokli» I</a:t>
            </a:r>
            <a:endParaRPr lang="lv-LV" sz="2800" dirty="0">
              <a:solidFill>
                <a:srgbClr val="1F497D"/>
              </a:solidFill>
            </a:endParaRPr>
          </a:p>
        </p:txBody>
      </p:sp>
    </p:spTree>
    <p:extLst>
      <p:ext uri="{BB962C8B-B14F-4D97-AF65-F5344CB8AC3E}">
        <p14:creationId xmlns:p14="http://schemas.microsoft.com/office/powerpoint/2010/main" val="1198622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42" y="1916832"/>
            <a:ext cx="7992390" cy="4320480"/>
          </a:xfrm>
        </p:spPr>
        <p:txBody>
          <a:bodyPr/>
          <a:lstStyle/>
          <a:p>
            <a:r>
              <a:rPr lang="lv-LV" sz="1800" dirty="0" smtClean="0"/>
              <a:t>Ieviest minimālo patentu (simbolisku) pensionāriem, kuru gada ienākumi no S/D nepārsniedz 3000 </a:t>
            </a:r>
            <a:r>
              <a:rPr lang="lv-LV" sz="1800" i="1" dirty="0" err="1" smtClean="0"/>
              <a:t>euro</a:t>
            </a:r>
            <a:r>
              <a:rPr lang="lv-LV" sz="1800" dirty="0" smtClean="0"/>
              <a:t>;</a:t>
            </a:r>
            <a:br>
              <a:rPr lang="lv-LV" sz="1800" dirty="0" smtClean="0"/>
            </a:br>
            <a:r>
              <a:rPr lang="lv-LV" sz="1800" dirty="0"/>
              <a:t/>
            </a:r>
            <a:br>
              <a:rPr lang="lv-LV" sz="1800" dirty="0"/>
            </a:br>
            <a:r>
              <a:rPr lang="lv-LV" sz="1800" dirty="0" smtClean="0"/>
              <a:t>Ieviest minimālo nodokli (50 </a:t>
            </a:r>
            <a:r>
              <a:rPr lang="lv-LV" sz="1800" i="1" dirty="0" err="1" smtClean="0"/>
              <a:t>euro</a:t>
            </a:r>
            <a:r>
              <a:rPr lang="lv-LV" sz="1800" dirty="0" smtClean="0"/>
              <a:t> gadā) personām S/D veicējiem, kuras neveic aktīvu S/D (neveic IIN, VSAOI  vai UIN maksājumus);  </a:t>
            </a:r>
            <a:br>
              <a:rPr lang="lv-LV" sz="1800" dirty="0" smtClean="0"/>
            </a:br>
            <a:r>
              <a:rPr lang="lv-LV" sz="1800" dirty="0"/>
              <a:t/>
            </a:r>
            <a:br>
              <a:rPr lang="lv-LV" sz="1800" dirty="0"/>
            </a:br>
            <a:r>
              <a:rPr lang="lv-LV" sz="1800" dirty="0" smtClean="0"/>
              <a:t>Paplašināt personu loku, kuras var nemaksāt nodokli no kapitāla pieauguma atsavinot nekutamo īpašumu, ja notiek īpašuma aizstāšana, īpašumu manto ģimenes locekļi, kas ir dzīvojuši  kopā ar mantojuma atstājēju, un citos gadījumos, kad tas ir vienīgais nekustamais īpašums;  </a:t>
            </a:r>
            <a:br>
              <a:rPr lang="lv-LV" sz="1800" dirty="0" smtClean="0"/>
            </a:br>
            <a:r>
              <a:rPr lang="lv-LV" sz="1800" dirty="0"/>
              <a:t/>
            </a:r>
            <a:br>
              <a:rPr lang="lv-LV" sz="1800" dirty="0"/>
            </a:br>
            <a:r>
              <a:rPr lang="lv-LV" sz="1800" dirty="0"/>
              <a:t>Pagarināt līdz 2016.gadam valsts atbalsta un ES atbalsta lauksaimniecībai un lauku attīstībai neiekļaušanu ar IIN apliekamajā </a:t>
            </a:r>
            <a:r>
              <a:rPr lang="lv-LV" sz="1800" dirty="0" smtClean="0"/>
              <a:t>ienākumā.</a:t>
            </a:r>
            <a:r>
              <a:rPr lang="lv-LV" sz="1800" dirty="0"/>
              <a:t/>
            </a:r>
            <a:br>
              <a:rPr lang="lv-LV" sz="1800" dirty="0"/>
            </a:br>
            <a:endParaRPr lang="lv-LV" sz="18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16</a:t>
            </a:fld>
            <a:endParaRPr lang="en-US" dirty="0">
              <a:solidFill>
                <a:prstClr val="black"/>
              </a:solidFill>
            </a:endParaRPr>
          </a:p>
        </p:txBody>
      </p:sp>
      <p:sp>
        <p:nvSpPr>
          <p:cNvPr id="6" name="Title 1"/>
          <p:cNvSpPr txBox="1">
            <a:spLocks/>
          </p:cNvSpPr>
          <p:nvPr/>
        </p:nvSpPr>
        <p:spPr bwMode="auto">
          <a:xfrm>
            <a:off x="475580" y="188640"/>
            <a:ext cx="683272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r>
              <a:rPr lang="lv-LV" sz="2800" dirty="0" smtClean="0">
                <a:solidFill>
                  <a:srgbClr val="1F497D"/>
                </a:solidFill>
              </a:rPr>
              <a:t>Plānotās </a:t>
            </a:r>
            <a:r>
              <a:rPr lang="lv-LV" sz="2800" dirty="0">
                <a:solidFill>
                  <a:srgbClr val="1F497D"/>
                </a:solidFill>
              </a:rPr>
              <a:t>izmaiņas </a:t>
            </a:r>
            <a:r>
              <a:rPr lang="lv-LV" sz="2800" dirty="0" smtClean="0">
                <a:solidFill>
                  <a:srgbClr val="1F497D"/>
                </a:solidFill>
              </a:rPr>
              <a:t>likumā «Par iedzīvotāju </a:t>
            </a:r>
            <a:r>
              <a:rPr lang="lv-LV" sz="2800" dirty="0">
                <a:solidFill>
                  <a:srgbClr val="1F497D"/>
                </a:solidFill>
              </a:rPr>
              <a:t>ienākuma </a:t>
            </a:r>
            <a:r>
              <a:rPr lang="lv-LV" sz="2800" dirty="0" smtClean="0">
                <a:solidFill>
                  <a:srgbClr val="1F497D"/>
                </a:solidFill>
              </a:rPr>
              <a:t>nodokli» II</a:t>
            </a:r>
            <a:endParaRPr lang="lv-LV" sz="2800" dirty="0">
              <a:solidFill>
                <a:srgbClr val="1F497D"/>
              </a:solidFill>
            </a:endParaRPr>
          </a:p>
        </p:txBody>
      </p:sp>
    </p:spTree>
    <p:extLst>
      <p:ext uri="{BB962C8B-B14F-4D97-AF65-F5344CB8AC3E}">
        <p14:creationId xmlns:p14="http://schemas.microsoft.com/office/powerpoint/2010/main" val="3983216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42" y="1916832"/>
            <a:ext cx="7992390" cy="4320480"/>
          </a:xfrm>
        </p:spPr>
        <p:txBody>
          <a:bodyPr/>
          <a:lstStyle/>
          <a:p>
            <a:r>
              <a:rPr lang="lv-LV" sz="1700" dirty="0" smtClean="0"/>
              <a:t>Noteikt </a:t>
            </a:r>
            <a:r>
              <a:rPr lang="lv-LV" sz="1700" dirty="0"/>
              <a:t>papildus izņēmuma gadījums, kad valsts aizsargājamais kultūras piemineklis tomēr ir apliekams ar </a:t>
            </a:r>
            <a:r>
              <a:rPr lang="lv-LV" sz="1700" dirty="0" smtClean="0"/>
              <a:t>NIN, </a:t>
            </a:r>
            <a:r>
              <a:rPr lang="lv-LV" sz="1700" dirty="0"/>
              <a:t>proti, ja nekustamais īpašums saskaņā ar Valsts kultūras pieminekļu aizsardzības inspekcijas atzinumu netiek uzturēts atbilstoši kultūras pieminekļu aizsardzības prasībām</a:t>
            </a:r>
            <a:r>
              <a:rPr lang="lv-LV" sz="1700" dirty="0" smtClean="0"/>
              <a:t>.</a:t>
            </a:r>
            <a:br>
              <a:rPr lang="lv-LV" sz="1700" dirty="0" smtClean="0"/>
            </a:br>
            <a:r>
              <a:rPr lang="lv-LV" sz="1700" dirty="0" smtClean="0"/>
              <a:t>(plānots spēkā no 2015.gada);  </a:t>
            </a:r>
            <a:br>
              <a:rPr lang="lv-LV" sz="1700" dirty="0" smtClean="0"/>
            </a:br>
            <a:r>
              <a:rPr lang="lv-LV" sz="1700" dirty="0"/>
              <a:t/>
            </a:r>
            <a:br>
              <a:rPr lang="lv-LV" sz="1700" dirty="0"/>
            </a:br>
            <a:r>
              <a:rPr lang="lv-LV" sz="1700" dirty="0" smtClean="0"/>
              <a:t>Atcelt NIN 1.gada </a:t>
            </a:r>
            <a:r>
              <a:rPr lang="lv-LV" sz="1700" dirty="0"/>
              <a:t>brīvdienu piemērošanā attiecībā uz saimnieciskās darbības veikšanai paredzētu uzceltu vai rekonstruētu ēku </a:t>
            </a:r>
            <a:r>
              <a:rPr lang="lv-LV" sz="1700" dirty="0" smtClean="0"/>
              <a:t>īpašniekiem;</a:t>
            </a:r>
            <a:br>
              <a:rPr lang="lv-LV" sz="1700" dirty="0" smtClean="0"/>
            </a:br>
            <a:r>
              <a:rPr lang="lv-LV" sz="1700" dirty="0"/>
              <a:t/>
            </a:r>
            <a:br>
              <a:rPr lang="lv-LV" sz="1700" dirty="0"/>
            </a:br>
            <a:r>
              <a:rPr lang="lv-LV" sz="1700" dirty="0" smtClean="0"/>
              <a:t>Papildināt </a:t>
            </a:r>
            <a:r>
              <a:rPr lang="lv-LV" sz="1700" dirty="0"/>
              <a:t>likumā noteikto ar </a:t>
            </a:r>
            <a:r>
              <a:rPr lang="lv-LV" sz="1700" dirty="0" smtClean="0"/>
              <a:t>NIN </a:t>
            </a:r>
            <a:r>
              <a:rPr lang="lv-LV" sz="1700" dirty="0"/>
              <a:t>neapliekamo objektu uzskaitījumu ar Latvijas Brīvo arodbiedrību savienībai piederošām ēkām (telpu grupām), kuras pieder </a:t>
            </a:r>
            <a:r>
              <a:rPr lang="lv-LV" sz="1700" dirty="0" smtClean="0"/>
              <a:t>LABS un </a:t>
            </a:r>
            <a:r>
              <a:rPr lang="lv-LV" sz="1700" dirty="0"/>
              <a:t>tiek pastāvīgi izmantotas tai noteikto funkciju </a:t>
            </a:r>
            <a:r>
              <a:rPr lang="lv-LV" sz="1700" dirty="0" smtClean="0"/>
              <a:t>veikšanai;</a:t>
            </a:r>
            <a:br>
              <a:rPr lang="lv-LV" sz="1700" dirty="0" smtClean="0"/>
            </a:br>
            <a:r>
              <a:rPr lang="lv-LV" sz="1700" dirty="0" smtClean="0"/>
              <a:t/>
            </a:r>
            <a:br>
              <a:rPr lang="lv-LV" sz="1700" dirty="0" smtClean="0"/>
            </a:br>
            <a:r>
              <a:rPr lang="lv-LV" sz="1700" dirty="0" smtClean="0"/>
              <a:t>Precizēt  </a:t>
            </a:r>
            <a:r>
              <a:rPr lang="lv-LV" sz="1700" dirty="0"/>
              <a:t>NIN maksātāju  par valsts vai pašvaldības īpašumā esošu zemi, ēkām un inženierbūvēm</a:t>
            </a:r>
            <a:r>
              <a:rPr lang="lv-LV" sz="1700" dirty="0" smtClean="0"/>
              <a:t>;</a:t>
            </a:r>
            <a:r>
              <a:rPr lang="lv-LV" sz="1700" dirty="0"/>
              <a:t/>
            </a:r>
            <a:br>
              <a:rPr lang="lv-LV" sz="1700" dirty="0"/>
            </a:br>
            <a:endParaRPr lang="lv-LV" sz="18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17</a:t>
            </a:fld>
            <a:endParaRPr lang="en-US" dirty="0">
              <a:solidFill>
                <a:prstClr val="black"/>
              </a:solidFill>
            </a:endParaRPr>
          </a:p>
        </p:txBody>
      </p:sp>
      <p:sp>
        <p:nvSpPr>
          <p:cNvPr id="6" name="Title 1"/>
          <p:cNvSpPr txBox="1">
            <a:spLocks/>
          </p:cNvSpPr>
          <p:nvPr/>
        </p:nvSpPr>
        <p:spPr bwMode="auto">
          <a:xfrm>
            <a:off x="475580" y="188640"/>
            <a:ext cx="683272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r>
              <a:rPr lang="lv-LV" sz="2800" dirty="0" smtClean="0">
                <a:solidFill>
                  <a:srgbClr val="1F497D"/>
                </a:solidFill>
              </a:rPr>
              <a:t>Plānotās </a:t>
            </a:r>
            <a:r>
              <a:rPr lang="lv-LV" sz="2800" dirty="0">
                <a:solidFill>
                  <a:srgbClr val="1F497D"/>
                </a:solidFill>
              </a:rPr>
              <a:t>izmaiņas </a:t>
            </a:r>
            <a:r>
              <a:rPr lang="lv-LV" sz="2800" dirty="0" smtClean="0">
                <a:solidFill>
                  <a:srgbClr val="1F497D"/>
                </a:solidFill>
              </a:rPr>
              <a:t>likumā «Par nekustamā īpašuma nodokli» I</a:t>
            </a:r>
            <a:endParaRPr lang="lv-LV" sz="2800" dirty="0">
              <a:solidFill>
                <a:srgbClr val="1F497D"/>
              </a:solidFill>
            </a:endParaRPr>
          </a:p>
        </p:txBody>
      </p:sp>
    </p:spTree>
    <p:extLst>
      <p:ext uri="{BB962C8B-B14F-4D97-AF65-F5344CB8AC3E}">
        <p14:creationId xmlns:p14="http://schemas.microsoft.com/office/powerpoint/2010/main" val="728249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42" y="1916832"/>
            <a:ext cx="7992390" cy="4320480"/>
          </a:xfrm>
        </p:spPr>
        <p:txBody>
          <a:bodyPr/>
          <a:lstStyle/>
          <a:p>
            <a:r>
              <a:rPr lang="lv-LV" sz="1800" dirty="0" smtClean="0"/>
              <a:t/>
            </a:r>
            <a:br>
              <a:rPr lang="lv-LV" sz="1800" dirty="0" smtClean="0"/>
            </a:br>
            <a:r>
              <a:rPr lang="lv-LV" sz="1800" dirty="0" smtClean="0"/>
              <a:t/>
            </a:r>
            <a:br>
              <a:rPr lang="lv-LV" sz="1800" dirty="0" smtClean="0"/>
            </a:br>
            <a:r>
              <a:rPr lang="lv-LV" sz="1800" dirty="0" smtClean="0"/>
              <a:t>Dot tiesības pašvaldībām piemērot NIN likmi līdz 3% no ēkas, būves vai zemes vērības, gadījumos, kad būvniecībā </a:t>
            </a:r>
            <a:r>
              <a:rPr lang="lv-LV" sz="1800" dirty="0"/>
              <a:t>pārsniegts būvdarbu veikšanas </a:t>
            </a:r>
            <a:r>
              <a:rPr lang="lv-LV" sz="1800" dirty="0" smtClean="0"/>
              <a:t>ilgums;</a:t>
            </a:r>
            <a:br>
              <a:rPr lang="lv-LV" sz="1800" dirty="0" smtClean="0"/>
            </a:br>
            <a:r>
              <a:rPr lang="lv-LV" sz="1800" dirty="0"/>
              <a:t/>
            </a:r>
            <a:br>
              <a:rPr lang="lv-LV" sz="1800" dirty="0"/>
            </a:br>
            <a:r>
              <a:rPr lang="lv-LV" sz="1800" dirty="0" smtClean="0"/>
              <a:t>Atkāpes no vispārējā likuma 7.pantā noteiktā principa, gadījumos, kad  nekustamā </a:t>
            </a:r>
            <a:r>
              <a:rPr lang="lv-LV" sz="1800" dirty="0"/>
              <a:t>īpašuma nodokļa maksāšanas </a:t>
            </a:r>
            <a:r>
              <a:rPr lang="lv-LV" sz="1800" dirty="0" smtClean="0"/>
              <a:t>pienākums rodas </a:t>
            </a:r>
            <a:r>
              <a:rPr lang="lv-LV" sz="1800" dirty="0"/>
              <a:t>un </a:t>
            </a:r>
            <a:r>
              <a:rPr lang="lv-LV" sz="1800" dirty="0" smtClean="0"/>
              <a:t>izbeidzas </a:t>
            </a:r>
            <a:r>
              <a:rPr lang="lv-LV" sz="1800" dirty="0"/>
              <a:t>veicot maksātnespējas procesu, vēršot piedziņu, juridiskās personas reorganizācijas gadījumā, reģistrējot jaunu objektu un dzēšot ierakstu Nekustamā īpašuma valsts kadastra informācijas </a:t>
            </a:r>
            <a:r>
              <a:rPr lang="lv-LV" sz="1800" dirty="0" smtClean="0"/>
              <a:t>sistēmā;</a:t>
            </a:r>
            <a:br>
              <a:rPr lang="lv-LV" sz="1800" dirty="0" smtClean="0"/>
            </a:br>
            <a:r>
              <a:rPr lang="lv-LV" sz="1800" dirty="0"/>
              <a:t/>
            </a:r>
            <a:br>
              <a:rPr lang="lv-LV" sz="1800" dirty="0"/>
            </a:br>
            <a:r>
              <a:rPr lang="lv-LV" sz="1800" dirty="0" smtClean="0"/>
              <a:t>Ar NIN neaplikt saskaņā </a:t>
            </a:r>
            <a:r>
              <a:rPr lang="lv-LV" sz="1800" dirty="0"/>
              <a:t>ar </a:t>
            </a:r>
            <a:r>
              <a:rPr lang="lv-LV" sz="1800" dirty="0" smtClean="0"/>
              <a:t>MK apstiprināto </a:t>
            </a:r>
            <a:r>
              <a:rPr lang="lv-LV" sz="1800" dirty="0"/>
              <a:t>sarakstu – ēkas vai to daļas </a:t>
            </a:r>
            <a:r>
              <a:rPr lang="lv-LV" sz="1800" dirty="0" smtClean="0"/>
              <a:t>un </a:t>
            </a:r>
            <a:r>
              <a:rPr lang="lv-LV" sz="1800" dirty="0"/>
              <a:t>inženierbūves, kuras izmanto vides aizsardzības vajadzībām, kā arī ēkas vai to daļas (telpu grupas), kuras izmanto valsts deleģēto funkciju veikšanai vides aizsardzības </a:t>
            </a:r>
            <a:r>
              <a:rPr lang="lv-LV" sz="1800" dirty="0" smtClean="0"/>
              <a:t>jomā.</a:t>
            </a:r>
            <a:r>
              <a:rPr lang="lv-LV" sz="1800" dirty="0"/>
              <a:t/>
            </a:r>
            <a:br>
              <a:rPr lang="lv-LV" sz="1800" dirty="0"/>
            </a:br>
            <a:r>
              <a:rPr lang="lv-LV" sz="1800" dirty="0" smtClean="0"/>
              <a:t/>
            </a:r>
            <a:br>
              <a:rPr lang="lv-LV" sz="1800" dirty="0" smtClean="0"/>
            </a:br>
            <a:r>
              <a:rPr lang="lv-LV" sz="1800" dirty="0"/>
              <a:t/>
            </a:r>
            <a:br>
              <a:rPr lang="lv-LV" sz="1800" dirty="0"/>
            </a:br>
            <a:endParaRPr lang="lv-LV" sz="18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18</a:t>
            </a:fld>
            <a:endParaRPr lang="en-US" dirty="0">
              <a:solidFill>
                <a:prstClr val="black"/>
              </a:solidFill>
            </a:endParaRPr>
          </a:p>
        </p:txBody>
      </p:sp>
      <p:sp>
        <p:nvSpPr>
          <p:cNvPr id="6" name="Title 1"/>
          <p:cNvSpPr txBox="1">
            <a:spLocks/>
          </p:cNvSpPr>
          <p:nvPr/>
        </p:nvSpPr>
        <p:spPr bwMode="auto">
          <a:xfrm>
            <a:off x="475580" y="188640"/>
            <a:ext cx="683272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r>
              <a:rPr lang="lv-LV" sz="2800" dirty="0" smtClean="0">
                <a:solidFill>
                  <a:srgbClr val="1F497D"/>
                </a:solidFill>
              </a:rPr>
              <a:t>Plānotās </a:t>
            </a:r>
            <a:r>
              <a:rPr lang="lv-LV" sz="2800" dirty="0">
                <a:solidFill>
                  <a:srgbClr val="1F497D"/>
                </a:solidFill>
              </a:rPr>
              <a:t>izmaiņas </a:t>
            </a:r>
            <a:r>
              <a:rPr lang="lv-LV" sz="2800" dirty="0" smtClean="0">
                <a:solidFill>
                  <a:srgbClr val="1F497D"/>
                </a:solidFill>
              </a:rPr>
              <a:t>likumā «Par nekustamā īpašuma nodokli» II</a:t>
            </a:r>
            <a:endParaRPr lang="lv-LV" sz="2800" dirty="0">
              <a:solidFill>
                <a:srgbClr val="1F497D"/>
              </a:solidFill>
            </a:endParaRPr>
          </a:p>
        </p:txBody>
      </p:sp>
    </p:spTree>
    <p:extLst>
      <p:ext uri="{BB962C8B-B14F-4D97-AF65-F5344CB8AC3E}">
        <p14:creationId xmlns:p14="http://schemas.microsoft.com/office/powerpoint/2010/main" val="3087442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Citas plānotās izmaiņas</a:t>
            </a:r>
            <a:endParaRPr lang="lv-LV" dirty="0"/>
          </a:p>
        </p:txBody>
      </p:sp>
      <p:sp>
        <p:nvSpPr>
          <p:cNvPr id="3" name="Content Placeholder 2"/>
          <p:cNvSpPr>
            <a:spLocks noGrp="1"/>
          </p:cNvSpPr>
          <p:nvPr>
            <p:ph idx="1"/>
          </p:nvPr>
        </p:nvSpPr>
        <p:spPr>
          <a:xfrm>
            <a:off x="495300" y="1905000"/>
            <a:ext cx="8037140" cy="4114800"/>
          </a:xfrm>
          <a:noFill/>
          <a:ln w="9525">
            <a:noFill/>
            <a:miter lim="800000"/>
            <a:headEnd/>
            <a:tailEnd/>
          </a:ln>
        </p:spPr>
        <p:txBody>
          <a:bodyPr vert="horz" wrap="square" lIns="91440" tIns="45720" rIns="91440" bIns="45720" numCol="1" anchor="ctr" anchorCtr="0" compatLnSpc="1">
            <a:prstTxWarp prst="textNoShape">
              <a:avLst/>
            </a:prstTxWarp>
          </a:bodyPr>
          <a:lstStyle/>
          <a:p>
            <a:pPr>
              <a:spcBef>
                <a:spcPct val="0"/>
              </a:spcBef>
            </a:pPr>
            <a:r>
              <a:rPr lang="lv-LV" sz="2800" dirty="0">
                <a:solidFill>
                  <a:schemeClr val="tx2"/>
                </a:solidFill>
                <a:latin typeface="+mj-lt"/>
                <a:ea typeface="+mj-ea"/>
                <a:cs typeface="+mj-cs"/>
              </a:rPr>
              <a:t>VARAM priekšlikums dabas resursu nodokļa bāzes paplašināšanai un likmes paaugstināšanai (apstiprināts 20.aug. MK sēdē);</a:t>
            </a:r>
          </a:p>
          <a:p>
            <a:pPr>
              <a:spcBef>
                <a:spcPct val="0"/>
              </a:spcBef>
            </a:pPr>
            <a:r>
              <a:rPr lang="lv-LV" sz="2800" dirty="0">
                <a:solidFill>
                  <a:schemeClr val="tx2"/>
                </a:solidFill>
                <a:latin typeface="+mj-lt"/>
                <a:ea typeface="+mj-ea"/>
                <a:cs typeface="+mj-cs"/>
              </a:rPr>
              <a:t>Papildus tiek vērtēts priekšlikums azartspēļu nodokļa likmju paaugstināšanai (priekšlikums iesniegts izskatīšanai 27.aug. MK sēdē)</a:t>
            </a:r>
          </a:p>
          <a:p>
            <a:pPr>
              <a:spcBef>
                <a:spcPct val="0"/>
              </a:spcBef>
            </a:pPr>
            <a:endParaRPr lang="lv-LV" sz="2800"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392537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852936"/>
            <a:ext cx="6769100" cy="1143000"/>
          </a:xfrm>
        </p:spPr>
        <p:txBody>
          <a:bodyPr/>
          <a:lstStyle/>
          <a:p>
            <a:r>
              <a:rPr lang="lv-LV" dirty="0" smtClean="0"/>
              <a:t>Makroekonomiskā attīstība</a:t>
            </a:r>
            <a:endParaRPr lang="lv-LV" dirty="0"/>
          </a:p>
        </p:txBody>
      </p:sp>
      <p:sp>
        <p:nvSpPr>
          <p:cNvPr id="3" name="Slide Number Placeholder 2"/>
          <p:cNvSpPr>
            <a:spLocks noGrp="1"/>
          </p:cNvSpPr>
          <p:nvPr>
            <p:ph type="sldNum" sz="quarter" idx="12"/>
          </p:nvPr>
        </p:nvSpPr>
        <p:spPr/>
        <p:txBody>
          <a:bodyPr/>
          <a:lstStyle/>
          <a:p>
            <a:pPr>
              <a:defRPr/>
            </a:pPr>
            <a:fld id="{D3317201-6C52-4AC9-9E0B-FCEF01530499}"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4823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08920"/>
            <a:ext cx="6769100" cy="1143000"/>
          </a:xfrm>
        </p:spPr>
        <p:txBody>
          <a:bodyPr/>
          <a:lstStyle/>
          <a:p>
            <a:r>
              <a:rPr lang="lv-LV" dirty="0" smtClean="0"/>
              <a:t>Nodokļu ieņēmumu prognozes 2014 – 2016</a:t>
            </a:r>
            <a:endParaRPr lang="lv-LV" dirty="0"/>
          </a:p>
        </p:txBody>
      </p:sp>
      <p:sp>
        <p:nvSpPr>
          <p:cNvPr id="3" name="Slide Number Placeholder 2"/>
          <p:cNvSpPr>
            <a:spLocks noGrp="1"/>
          </p:cNvSpPr>
          <p:nvPr>
            <p:ph type="sldNum" sz="quarter" idx="12"/>
          </p:nvPr>
        </p:nvSpPr>
        <p:spPr/>
        <p:txBody>
          <a:bodyPr/>
          <a:lstStyle/>
          <a:p>
            <a:pPr>
              <a:defRPr/>
            </a:pPr>
            <a:fld id="{D3317201-6C52-4AC9-9E0B-FCEF01530499}"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1800384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smtClean="0"/>
              <a:t>Kopējās </a:t>
            </a:r>
            <a:r>
              <a:rPr lang="lv-LV" sz="2800" dirty="0"/>
              <a:t>nodokļa ieņēmumu prognozes pašvaldību budžetā, </a:t>
            </a:r>
            <a:r>
              <a:rPr lang="lv-LV" sz="2800" dirty="0" err="1"/>
              <a:t>milj</a:t>
            </a:r>
            <a:r>
              <a:rPr lang="lv-LV" sz="2800" dirty="0"/>
              <a:t>. latu</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1094305"/>
              </p:ext>
            </p:extLst>
          </p:nvPr>
        </p:nvGraphicFramePr>
        <p:xfrm>
          <a:off x="495300" y="1905000"/>
          <a:ext cx="7965132" cy="41162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21</a:t>
            </a:fld>
            <a:endParaRPr lang="en-US" dirty="0">
              <a:solidFill>
                <a:prstClr val="black"/>
              </a:solidFill>
            </a:endParaRPr>
          </a:p>
        </p:txBody>
      </p:sp>
      <p:sp>
        <p:nvSpPr>
          <p:cNvPr id="6" name="TextBox 5"/>
          <p:cNvSpPr txBox="1"/>
          <p:nvPr/>
        </p:nvSpPr>
        <p:spPr>
          <a:xfrm>
            <a:off x="2267744" y="2713039"/>
            <a:ext cx="864096" cy="338554"/>
          </a:xfrm>
          <a:prstGeom prst="rect">
            <a:avLst/>
          </a:prstGeom>
          <a:noFill/>
        </p:spPr>
        <p:txBody>
          <a:bodyPr wrap="square" rtlCol="0">
            <a:spAutoFit/>
          </a:bodyPr>
          <a:lstStyle/>
          <a:p>
            <a:r>
              <a:rPr lang="lv-LV" sz="1600" b="1" dirty="0" smtClean="0"/>
              <a:t>+38,1</a:t>
            </a:r>
            <a:endParaRPr lang="lv-LV" sz="1600" b="1" dirty="0"/>
          </a:p>
        </p:txBody>
      </p:sp>
      <p:sp>
        <p:nvSpPr>
          <p:cNvPr id="7" name="TextBox 6"/>
          <p:cNvSpPr txBox="1"/>
          <p:nvPr/>
        </p:nvSpPr>
        <p:spPr>
          <a:xfrm>
            <a:off x="7092280" y="1916832"/>
            <a:ext cx="1008112" cy="338554"/>
          </a:xfrm>
          <a:prstGeom prst="rect">
            <a:avLst/>
          </a:prstGeom>
          <a:noFill/>
        </p:spPr>
        <p:txBody>
          <a:bodyPr wrap="square" rtlCol="0">
            <a:spAutoFit/>
          </a:bodyPr>
          <a:lstStyle/>
          <a:p>
            <a:r>
              <a:rPr lang="lv-LV" sz="1600" b="1" dirty="0" smtClean="0"/>
              <a:t>+44,8</a:t>
            </a:r>
            <a:endParaRPr lang="lv-LV" sz="1600" b="1" dirty="0"/>
          </a:p>
        </p:txBody>
      </p:sp>
    </p:spTree>
    <p:extLst>
      <p:ext uri="{BB962C8B-B14F-4D97-AF65-F5344CB8AC3E}">
        <p14:creationId xmlns:p14="http://schemas.microsoft.com/office/powerpoint/2010/main" val="3747563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smtClean="0"/>
              <a:t>IIN ieņēmumu prognozes pašvaldību budžetā, </a:t>
            </a:r>
            <a:r>
              <a:rPr lang="lv-LV" sz="2800" dirty="0" err="1" smtClean="0"/>
              <a:t>milj</a:t>
            </a:r>
            <a:r>
              <a:rPr lang="lv-LV" sz="2800" dirty="0" smtClean="0"/>
              <a:t>. latu</a:t>
            </a:r>
            <a:endParaRPr lang="lv-LV"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1446295"/>
              </p:ext>
            </p:extLst>
          </p:nvPr>
        </p:nvGraphicFramePr>
        <p:xfrm>
          <a:off x="495300" y="1905000"/>
          <a:ext cx="7965132" cy="41162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1768366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smtClean="0"/>
              <a:t>NĪN </a:t>
            </a:r>
            <a:r>
              <a:rPr lang="lv-LV" sz="2800" dirty="0"/>
              <a:t>ieņēmumu prognozes pašvaldību budžetā, </a:t>
            </a:r>
            <a:r>
              <a:rPr lang="lv-LV" sz="2800" dirty="0" err="1"/>
              <a:t>milj</a:t>
            </a:r>
            <a:r>
              <a:rPr lang="lv-LV" sz="2800" dirty="0"/>
              <a:t>. latu</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6913595"/>
              </p:ext>
            </p:extLst>
          </p:nvPr>
        </p:nvGraphicFramePr>
        <p:xfrm>
          <a:off x="495300" y="1905000"/>
          <a:ext cx="7965132" cy="41162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3151276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769100" cy="1143000"/>
          </a:xfrm>
        </p:spPr>
        <p:txBody>
          <a:bodyPr/>
          <a:lstStyle/>
          <a:p>
            <a:r>
              <a:rPr lang="lv-LV" sz="2800" dirty="0" smtClean="0"/>
              <a:t>Dabas resursu nodokļa </a:t>
            </a:r>
            <a:r>
              <a:rPr lang="lv-LV" sz="2800" dirty="0"/>
              <a:t>ieņēmumu prognozes pašvaldību budžetā, </a:t>
            </a:r>
            <a:r>
              <a:rPr lang="lv-LV" sz="2800" dirty="0" err="1"/>
              <a:t>milj</a:t>
            </a:r>
            <a:r>
              <a:rPr lang="lv-LV" sz="2800" dirty="0"/>
              <a:t>. latu</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9673227"/>
              </p:ext>
            </p:extLst>
          </p:nvPr>
        </p:nvGraphicFramePr>
        <p:xfrm>
          <a:off x="495300" y="1905000"/>
          <a:ext cx="7965132" cy="41162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259855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769100" cy="1143000"/>
          </a:xfrm>
        </p:spPr>
        <p:txBody>
          <a:bodyPr/>
          <a:lstStyle/>
          <a:p>
            <a:r>
              <a:rPr lang="lv-LV" sz="2800" dirty="0" smtClean="0"/>
              <a:t>Azartspēļu nodokļa </a:t>
            </a:r>
            <a:r>
              <a:rPr lang="lv-LV" sz="2800" dirty="0"/>
              <a:t>ieņēmumu prognozes pašvaldību budžetā, </a:t>
            </a:r>
            <a:r>
              <a:rPr lang="lv-LV" sz="2800" dirty="0" err="1"/>
              <a:t>milj</a:t>
            </a:r>
            <a:r>
              <a:rPr lang="lv-LV" sz="2800" dirty="0"/>
              <a:t>. latu</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1371175"/>
              </p:ext>
            </p:extLst>
          </p:nvPr>
        </p:nvGraphicFramePr>
        <p:xfrm>
          <a:off x="495300" y="1905000"/>
          <a:ext cx="7965132" cy="41162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1379107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Pašvaldību nodokļu ieņēmumi no </a:t>
            </a:r>
            <a:r>
              <a:rPr lang="lv-LV" sz="2800" dirty="0" smtClean="0"/>
              <a:t>2008. </a:t>
            </a:r>
            <a:r>
              <a:rPr lang="lv-LV" sz="2800" dirty="0"/>
              <a:t>līdz </a:t>
            </a:r>
            <a:r>
              <a:rPr lang="lv-LV" sz="2800" dirty="0" smtClean="0"/>
              <a:t>2016. </a:t>
            </a:r>
            <a:r>
              <a:rPr lang="lv-LV" sz="2800" dirty="0"/>
              <a:t>gadam, </a:t>
            </a:r>
            <a:r>
              <a:rPr lang="lv-LV" sz="2800" dirty="0" err="1" smtClean="0"/>
              <a:t>milj</a:t>
            </a:r>
            <a:r>
              <a:rPr lang="lv-LV" sz="2800" dirty="0"/>
              <a:t>. latu</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4681211"/>
              </p:ext>
            </p:extLst>
          </p:nvPr>
        </p:nvGraphicFramePr>
        <p:xfrm>
          <a:off x="495300" y="1905000"/>
          <a:ext cx="8037140" cy="41162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solidFill>
                  <a:prstClr val="black"/>
                </a:solidFill>
              </a:rPr>
              <a:pPr>
                <a:defRPr/>
              </a:pPr>
              <a:t>26</a:t>
            </a:fld>
            <a:endParaRPr lang="en-US" dirty="0">
              <a:solidFill>
                <a:prstClr val="black"/>
              </a:solidFill>
            </a:endParaRPr>
          </a:p>
        </p:txBody>
      </p:sp>
      <p:sp>
        <p:nvSpPr>
          <p:cNvPr id="6" name="TextBox 5"/>
          <p:cNvSpPr txBox="1"/>
          <p:nvPr/>
        </p:nvSpPr>
        <p:spPr>
          <a:xfrm>
            <a:off x="6228184" y="2105988"/>
            <a:ext cx="792088" cy="307777"/>
          </a:xfrm>
          <a:prstGeom prst="rect">
            <a:avLst/>
          </a:prstGeom>
          <a:noFill/>
        </p:spPr>
        <p:txBody>
          <a:bodyPr wrap="square" rtlCol="0">
            <a:spAutoFit/>
          </a:bodyPr>
          <a:lstStyle/>
          <a:p>
            <a:r>
              <a:rPr lang="lv-LV" sz="1400" b="1" dirty="0" smtClean="0"/>
              <a:t>+3,6%</a:t>
            </a:r>
            <a:endParaRPr lang="lv-LV" sz="1400" b="1" dirty="0"/>
          </a:p>
        </p:txBody>
      </p:sp>
    </p:spTree>
    <p:extLst>
      <p:ext uri="{BB962C8B-B14F-4D97-AF65-F5344CB8AC3E}">
        <p14:creationId xmlns:p14="http://schemas.microsoft.com/office/powerpoint/2010/main" val="166752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IKP izaugsmes prognoze šim un nākamajam gadam palielināta no 4,0% līdz 4,2%</a:t>
            </a:r>
            <a:endParaRPr lang="en-US" sz="2800"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pPr>
                <a:defRPr/>
              </a:pPr>
              <a:t>3</a:t>
            </a:fld>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45966433"/>
              </p:ext>
            </p:extLst>
          </p:nvPr>
        </p:nvGraphicFramePr>
        <p:xfrm>
          <a:off x="495300" y="1905000"/>
          <a:ext cx="7893124" cy="418829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07976" y="6119718"/>
            <a:ext cx="7448400" cy="261610"/>
          </a:xfrm>
          <a:prstGeom prst="rect">
            <a:avLst/>
          </a:prstGeom>
          <a:noFill/>
        </p:spPr>
        <p:txBody>
          <a:bodyPr wrap="square" rtlCol="0">
            <a:spAutoFit/>
          </a:bodyPr>
          <a:lstStyle/>
          <a:p>
            <a:r>
              <a:rPr lang="lv-LV" sz="1050" i="1" dirty="0" smtClean="0"/>
              <a:t>Datu avots: CSP, FM prognozes</a:t>
            </a:r>
            <a:endParaRPr lang="en-US" sz="1050" i="1" dirty="0"/>
          </a:p>
        </p:txBody>
      </p:sp>
      <p:sp>
        <p:nvSpPr>
          <p:cNvPr id="9" name="TextBox 8"/>
          <p:cNvSpPr txBox="1"/>
          <p:nvPr/>
        </p:nvSpPr>
        <p:spPr>
          <a:xfrm>
            <a:off x="507976" y="1583214"/>
            <a:ext cx="7448400" cy="261610"/>
          </a:xfrm>
          <a:prstGeom prst="rect">
            <a:avLst/>
          </a:prstGeom>
          <a:noFill/>
        </p:spPr>
        <p:txBody>
          <a:bodyPr wrap="square" rtlCol="0">
            <a:spAutoFit/>
          </a:bodyPr>
          <a:lstStyle/>
          <a:p>
            <a:r>
              <a:rPr lang="lv-LV" sz="1100" b="1" dirty="0"/>
              <a:t>IKP </a:t>
            </a:r>
            <a:r>
              <a:rPr lang="lv-LV" sz="1100" b="1" dirty="0" smtClean="0"/>
              <a:t>pieaugums, </a:t>
            </a:r>
            <a:r>
              <a:rPr lang="lv-LV" sz="1100" b="1" dirty="0"/>
              <a:t>salīdzināmās cenās, </a:t>
            </a:r>
            <a:r>
              <a:rPr lang="en-US" sz="1100" b="1" dirty="0"/>
              <a:t>%</a:t>
            </a:r>
          </a:p>
        </p:txBody>
      </p:sp>
    </p:spTree>
    <p:extLst>
      <p:ext uri="{BB962C8B-B14F-4D97-AF65-F5344CB8AC3E}">
        <p14:creationId xmlns:p14="http://schemas.microsoft.com/office/powerpoint/2010/main" val="3035562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Galveno makroekonomisko rādītāju prognozes</a:t>
            </a:r>
            <a:endParaRPr lang="en-US"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pPr>
                <a:defRPr/>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34998067"/>
              </p:ext>
            </p:extLst>
          </p:nvPr>
        </p:nvGraphicFramePr>
        <p:xfrm>
          <a:off x="467546" y="1916832"/>
          <a:ext cx="7992887" cy="4104453"/>
        </p:xfrm>
        <a:graphic>
          <a:graphicData uri="http://schemas.openxmlformats.org/drawingml/2006/table">
            <a:tbl>
              <a:tblPr>
                <a:tableStyleId>{793D81CF-94F2-401A-BA57-92F5A7B2D0C5}</a:tableStyleId>
              </a:tblPr>
              <a:tblGrid>
                <a:gridCol w="3048056"/>
                <a:gridCol w="616531"/>
                <a:gridCol w="616531"/>
                <a:gridCol w="616531"/>
                <a:gridCol w="616531"/>
                <a:gridCol w="629114"/>
                <a:gridCol w="616531"/>
                <a:gridCol w="616531"/>
                <a:gridCol w="616531"/>
              </a:tblGrid>
              <a:tr h="259611">
                <a:tc>
                  <a:txBody>
                    <a:bodyPr/>
                    <a:lstStyle/>
                    <a:p>
                      <a:pPr algn="l" fontAlgn="b"/>
                      <a:r>
                        <a:rPr lang="lv-LV" sz="1100" b="1" u="none" strike="noStrike" dirty="0">
                          <a:effectLst/>
                        </a:rPr>
                        <a:t>                                                  </a:t>
                      </a:r>
                      <a:endParaRPr lang="lv-LV" sz="1100" b="1" i="0" u="none" strike="noStrike" dirty="0">
                        <a:effectLst/>
                        <a:latin typeface="Garamond"/>
                      </a:endParaRPr>
                    </a:p>
                  </a:txBody>
                  <a:tcPr marL="9525" marR="9525" marT="9525" marB="0" anchor="b"/>
                </a:tc>
                <a:tc>
                  <a:txBody>
                    <a:bodyPr/>
                    <a:lstStyle/>
                    <a:p>
                      <a:pPr algn="r" fontAlgn="b"/>
                      <a:r>
                        <a:rPr lang="lv-LV" sz="1100" b="1" u="none" strike="noStrike" dirty="0">
                          <a:effectLst/>
                        </a:rPr>
                        <a:t>2009</a:t>
                      </a:r>
                      <a:endParaRPr lang="lv-LV" sz="1100" b="1" i="0" u="none" strike="noStrike" dirty="0">
                        <a:effectLst/>
                        <a:latin typeface="Garamond"/>
                      </a:endParaRPr>
                    </a:p>
                  </a:txBody>
                  <a:tcPr marL="9525" marR="9525" marT="9525" marB="0" anchor="b"/>
                </a:tc>
                <a:tc>
                  <a:txBody>
                    <a:bodyPr/>
                    <a:lstStyle/>
                    <a:p>
                      <a:pPr algn="r" fontAlgn="b"/>
                      <a:r>
                        <a:rPr lang="lv-LV" sz="1100" b="1" u="none" strike="noStrike">
                          <a:effectLst/>
                        </a:rPr>
                        <a:t>2010</a:t>
                      </a:r>
                      <a:endParaRPr lang="lv-LV" sz="1100" b="1" i="0" u="none" strike="noStrike">
                        <a:effectLst/>
                        <a:latin typeface="Garamond"/>
                      </a:endParaRPr>
                    </a:p>
                  </a:txBody>
                  <a:tcPr marL="9525" marR="9525" marT="9525" marB="0" anchor="b"/>
                </a:tc>
                <a:tc>
                  <a:txBody>
                    <a:bodyPr/>
                    <a:lstStyle/>
                    <a:p>
                      <a:pPr algn="r" fontAlgn="b"/>
                      <a:r>
                        <a:rPr lang="lv-LV" sz="1100" b="1" u="none" strike="noStrike">
                          <a:effectLst/>
                        </a:rPr>
                        <a:t>2011</a:t>
                      </a:r>
                      <a:endParaRPr lang="lv-LV" sz="1100" b="1" i="0" u="none" strike="noStrike">
                        <a:effectLst/>
                        <a:latin typeface="Garamond"/>
                      </a:endParaRPr>
                    </a:p>
                  </a:txBody>
                  <a:tcPr marL="9525" marR="9525" marT="9525" marB="0" anchor="b"/>
                </a:tc>
                <a:tc>
                  <a:txBody>
                    <a:bodyPr/>
                    <a:lstStyle/>
                    <a:p>
                      <a:pPr algn="r" fontAlgn="b"/>
                      <a:r>
                        <a:rPr lang="lv-LV" sz="1100" b="1" u="none" strike="noStrike">
                          <a:effectLst/>
                        </a:rPr>
                        <a:t>2012</a:t>
                      </a:r>
                      <a:endParaRPr lang="lv-LV" sz="1100" b="1" i="0" u="none" strike="noStrike">
                        <a:effectLst/>
                        <a:latin typeface="Garamond"/>
                      </a:endParaRPr>
                    </a:p>
                  </a:txBody>
                  <a:tcPr marL="9525" marR="9525" marT="9525" marB="0" anchor="b"/>
                </a:tc>
                <a:tc>
                  <a:txBody>
                    <a:bodyPr/>
                    <a:lstStyle/>
                    <a:p>
                      <a:pPr algn="r" fontAlgn="b"/>
                      <a:r>
                        <a:rPr lang="lv-LV" sz="1100" b="1" u="none" strike="noStrike" dirty="0">
                          <a:effectLst/>
                        </a:rPr>
                        <a:t>2013</a:t>
                      </a:r>
                      <a:endParaRPr lang="lv-LV" sz="1100" b="1"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b="1" u="none" strike="noStrike">
                          <a:effectLst/>
                        </a:rPr>
                        <a:t>2014</a:t>
                      </a:r>
                      <a:endParaRPr lang="lv-LV" sz="1100" b="1"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b="1" u="none" strike="noStrike">
                          <a:effectLst/>
                        </a:rPr>
                        <a:t>2015</a:t>
                      </a:r>
                      <a:endParaRPr lang="lv-LV" sz="1100" b="1"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b="1" u="none" strike="noStrike">
                          <a:effectLst/>
                        </a:rPr>
                        <a:t>2016</a:t>
                      </a:r>
                      <a:endParaRPr lang="lv-LV" sz="1100" b="1" i="0" u="none" strike="noStrike">
                        <a:effectLst/>
                        <a:latin typeface="Garamond"/>
                      </a:endParaRPr>
                    </a:p>
                  </a:txBody>
                  <a:tcPr marL="9525" marR="9525" marT="9525" marB="0" anchor="b">
                    <a:solidFill>
                      <a:schemeClr val="bg1">
                        <a:lumMod val="85000"/>
                      </a:schemeClr>
                    </a:solidFill>
                  </a:tcPr>
                </a:tc>
              </a:tr>
              <a:tr h="259611">
                <a:tc>
                  <a:txBody>
                    <a:bodyPr/>
                    <a:lstStyle/>
                    <a:p>
                      <a:pPr algn="l" fontAlgn="b"/>
                      <a:r>
                        <a:rPr lang="lv-LV" sz="1100" b="1" u="none" strike="noStrike" dirty="0">
                          <a:effectLst/>
                        </a:rPr>
                        <a:t> </a:t>
                      </a:r>
                      <a:endParaRPr lang="lv-LV" sz="1100" b="1" i="0" u="none" strike="noStrike" dirty="0">
                        <a:effectLst/>
                        <a:latin typeface="Garamond"/>
                      </a:endParaRPr>
                    </a:p>
                  </a:txBody>
                  <a:tcPr marL="9525" marR="9525" marT="9525" marB="0" anchor="b"/>
                </a:tc>
                <a:tc>
                  <a:txBody>
                    <a:bodyPr/>
                    <a:lstStyle/>
                    <a:p>
                      <a:pPr algn="ctr" fontAlgn="b"/>
                      <a:r>
                        <a:rPr lang="lv-LV" sz="1100" b="1" u="none" strike="noStrike" dirty="0">
                          <a:effectLst/>
                        </a:rPr>
                        <a:t> </a:t>
                      </a:r>
                      <a:endParaRPr lang="lv-LV" sz="1100" b="1" i="0" u="none" strike="noStrike" dirty="0">
                        <a:effectLst/>
                        <a:latin typeface="Garamond"/>
                      </a:endParaRPr>
                    </a:p>
                  </a:txBody>
                  <a:tcPr marL="9525" marR="9525" marT="9525" marB="0" anchor="b"/>
                </a:tc>
                <a:tc>
                  <a:txBody>
                    <a:bodyPr/>
                    <a:lstStyle/>
                    <a:p>
                      <a:pPr algn="ctr" fontAlgn="b"/>
                      <a:r>
                        <a:rPr lang="lv-LV" sz="1100" b="1" u="none" strike="noStrike" dirty="0">
                          <a:effectLst/>
                        </a:rPr>
                        <a:t> </a:t>
                      </a:r>
                      <a:endParaRPr lang="lv-LV" sz="1100" b="1" i="0" u="none" strike="noStrike" dirty="0">
                        <a:effectLst/>
                        <a:latin typeface="Garamond"/>
                      </a:endParaRPr>
                    </a:p>
                  </a:txBody>
                  <a:tcPr marL="9525" marR="9525" marT="9525" marB="0" anchor="b"/>
                </a:tc>
                <a:tc>
                  <a:txBody>
                    <a:bodyPr/>
                    <a:lstStyle/>
                    <a:p>
                      <a:pPr algn="l" fontAlgn="b"/>
                      <a:endParaRPr lang="lv-LV" sz="1000" b="1" i="0" u="none" strike="noStrike" dirty="0">
                        <a:solidFill>
                          <a:srgbClr val="FF0000"/>
                        </a:solidFill>
                        <a:effectLst/>
                        <a:latin typeface="BaltGaramond"/>
                      </a:endParaRPr>
                    </a:p>
                  </a:txBody>
                  <a:tcPr marL="9525" marR="9525" marT="9525" marB="0" anchor="b"/>
                </a:tc>
                <a:tc>
                  <a:txBody>
                    <a:bodyPr/>
                    <a:lstStyle/>
                    <a:p>
                      <a:pPr algn="l" fontAlgn="b"/>
                      <a:endParaRPr lang="lv-LV" sz="1000" b="1" i="0" u="none" strike="noStrike" dirty="0">
                        <a:effectLst/>
                        <a:latin typeface="BaltGaramond"/>
                      </a:endParaRPr>
                    </a:p>
                  </a:txBody>
                  <a:tcPr marL="9525" marR="9525" marT="9525" marB="0" anchor="b"/>
                </a:tc>
                <a:tc gridSpan="4">
                  <a:txBody>
                    <a:bodyPr/>
                    <a:lstStyle/>
                    <a:p>
                      <a:pPr algn="ctr" fontAlgn="b"/>
                      <a:r>
                        <a:rPr lang="lv-LV" sz="1100" b="1" u="none" strike="noStrike" dirty="0" smtClean="0">
                          <a:effectLst/>
                        </a:rPr>
                        <a:t>Prognoze</a:t>
                      </a:r>
                      <a:endParaRPr lang="lv-LV" sz="1100" b="1" i="0" u="none" strike="noStrike" dirty="0">
                        <a:effectLst/>
                        <a:latin typeface="Garamond"/>
                      </a:endParaRPr>
                    </a:p>
                  </a:txBody>
                  <a:tcPr marL="9525" marR="9525" marT="9525" marB="0" anchor="b">
                    <a:solidFill>
                      <a:schemeClr val="bg1">
                        <a:lumMod val="85000"/>
                      </a:schemeClr>
                    </a:solidFill>
                  </a:tcPr>
                </a:tc>
                <a:tc hMerge="1">
                  <a:txBody>
                    <a:bodyPr/>
                    <a:lstStyle/>
                    <a:p>
                      <a:pPr algn="ctr" fontAlgn="b"/>
                      <a:endParaRPr lang="lv-LV" sz="1100" b="0" i="0" u="none" strike="noStrike" dirty="0">
                        <a:effectLst/>
                        <a:latin typeface="Garamond"/>
                      </a:endParaRPr>
                    </a:p>
                  </a:txBody>
                  <a:tcPr marL="9525" marR="9525" marT="9525" marB="0" anchor="b"/>
                </a:tc>
                <a:tc hMerge="1">
                  <a:txBody>
                    <a:bodyPr/>
                    <a:lstStyle/>
                    <a:p>
                      <a:pPr algn="ctr" fontAlgn="b"/>
                      <a:endParaRPr lang="lv-LV" sz="1100" b="0" i="0" u="none" strike="noStrike" dirty="0">
                        <a:effectLst/>
                        <a:latin typeface="Garamond"/>
                      </a:endParaRPr>
                    </a:p>
                  </a:txBody>
                  <a:tcPr marL="9525" marR="9525" marT="9525" marB="0" anchor="b"/>
                </a:tc>
                <a:tc hMerge="1">
                  <a:txBody>
                    <a:bodyPr/>
                    <a:lstStyle/>
                    <a:p>
                      <a:pPr algn="ctr" fontAlgn="b"/>
                      <a:endParaRPr lang="lv-LV" sz="1100" b="0" i="0" u="none" strike="noStrike" dirty="0">
                        <a:effectLst/>
                        <a:latin typeface="Garamond"/>
                      </a:endParaRPr>
                    </a:p>
                  </a:txBody>
                  <a:tcPr marL="9525" marR="9525" marT="9525" marB="0" anchor="b"/>
                </a:tc>
              </a:tr>
              <a:tr h="259611">
                <a:tc>
                  <a:txBody>
                    <a:bodyPr/>
                    <a:lstStyle/>
                    <a:p>
                      <a:pPr algn="just" fontAlgn="auto"/>
                      <a:r>
                        <a:rPr lang="lv-LV" sz="1100" b="1" u="none" strike="noStrike">
                          <a:effectLst/>
                        </a:rPr>
                        <a:t>Iekšzemes kopprodukts (IKP), milj. latu</a:t>
                      </a:r>
                      <a:endParaRPr lang="lv-LV" sz="1100" b="1" i="0" u="none" strike="noStrike">
                        <a:effectLst/>
                        <a:latin typeface="Garamond"/>
                      </a:endParaRPr>
                    </a:p>
                  </a:txBody>
                  <a:tcPr marL="9525" marR="9525" marT="9525" marB="0" anchor="b"/>
                </a:tc>
                <a:tc>
                  <a:txBody>
                    <a:bodyPr/>
                    <a:lstStyle/>
                    <a:p>
                      <a:pPr algn="r" fontAlgn="b"/>
                      <a:r>
                        <a:rPr lang="lv-LV" sz="1100" u="none" strike="noStrike" dirty="0">
                          <a:effectLst/>
                        </a:rPr>
                        <a:t>13070</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12784</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14275</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15520</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16333</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17404</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18548</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19774</a:t>
                      </a:r>
                      <a:endParaRPr lang="lv-LV" sz="1100" b="0" i="0" u="none" strike="noStrike" dirty="0">
                        <a:effectLst/>
                        <a:latin typeface="Garamond"/>
                      </a:endParaRPr>
                    </a:p>
                  </a:txBody>
                  <a:tcPr marL="9525" marR="9525" marT="9525" marB="0" anchor="b">
                    <a:solidFill>
                      <a:schemeClr val="bg1">
                        <a:lumMod val="85000"/>
                      </a:schemeClr>
                    </a:solidFill>
                  </a:tcPr>
                </a:tc>
              </a:tr>
              <a:tr h="259611">
                <a:tc>
                  <a:txBody>
                    <a:bodyPr/>
                    <a:lstStyle/>
                    <a:p>
                      <a:pPr algn="l" fontAlgn="auto"/>
                      <a:r>
                        <a:rPr lang="lv-LV" sz="1100" b="1" u="none" strike="noStrike">
                          <a:effectLst/>
                        </a:rPr>
                        <a:t>pieaugums faktiskajās cenās , %</a:t>
                      </a:r>
                      <a:endParaRPr lang="lv-LV" sz="1100" b="1" i="0" u="none" strike="noStrike">
                        <a:effectLst/>
                        <a:latin typeface="Garamond"/>
                      </a:endParaRPr>
                    </a:p>
                  </a:txBody>
                  <a:tcPr marL="114300" marR="9525" marT="9525" marB="0" anchor="b"/>
                </a:tc>
                <a:tc>
                  <a:txBody>
                    <a:bodyPr/>
                    <a:lstStyle/>
                    <a:p>
                      <a:pPr algn="r" fontAlgn="b"/>
                      <a:r>
                        <a:rPr lang="lv-LV" sz="1100" u="none" strike="noStrike">
                          <a:effectLst/>
                        </a:rPr>
                        <a:t>-18.7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-2.2</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11.7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8.7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5.2</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6.6</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6.6</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6.6</a:t>
                      </a:r>
                      <a:endParaRPr lang="lv-LV" sz="1100" b="0" i="0" u="none" strike="noStrike">
                        <a:effectLst/>
                        <a:latin typeface="Garamond"/>
                      </a:endParaRPr>
                    </a:p>
                  </a:txBody>
                  <a:tcPr marL="9525" marR="9525" marT="9525" marB="0" anchor="b">
                    <a:solidFill>
                      <a:schemeClr val="bg1">
                        <a:lumMod val="85000"/>
                      </a:schemeClr>
                    </a:solidFill>
                  </a:tcPr>
                </a:tc>
              </a:tr>
              <a:tr h="259611">
                <a:tc>
                  <a:txBody>
                    <a:bodyPr/>
                    <a:lstStyle/>
                    <a:p>
                      <a:pPr algn="l" fontAlgn="auto"/>
                      <a:r>
                        <a:rPr lang="lv-LV" sz="1100" b="1" u="none" strike="noStrike" dirty="0">
                          <a:effectLst/>
                        </a:rPr>
                        <a:t>pieaugums salīdzināmās cenās, %</a:t>
                      </a:r>
                      <a:endParaRPr lang="lv-LV" sz="1100" b="1" i="0" u="none" strike="noStrike" dirty="0">
                        <a:effectLst/>
                        <a:latin typeface="Garamond"/>
                      </a:endParaRPr>
                    </a:p>
                  </a:txBody>
                  <a:tcPr marL="114300" marR="9525" marT="9525" marB="0" anchor="b"/>
                </a:tc>
                <a:tc>
                  <a:txBody>
                    <a:bodyPr/>
                    <a:lstStyle/>
                    <a:p>
                      <a:pPr algn="r" fontAlgn="b"/>
                      <a:r>
                        <a:rPr lang="lv-LV" sz="1100" u="none" strike="noStrike">
                          <a:effectLst/>
                        </a:rPr>
                        <a:t>-17.7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-0.9</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5.5</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5.6</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4.2</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4.2</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4.0</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4.0</a:t>
                      </a:r>
                      <a:endParaRPr lang="lv-LV" sz="1100" b="0" i="0" u="none" strike="noStrike">
                        <a:effectLst/>
                        <a:latin typeface="Garamond"/>
                      </a:endParaRPr>
                    </a:p>
                  </a:txBody>
                  <a:tcPr marL="9525" marR="9525" marT="9525" marB="0" anchor="b">
                    <a:solidFill>
                      <a:schemeClr val="bg1">
                        <a:lumMod val="85000"/>
                      </a:schemeClr>
                    </a:solidFill>
                  </a:tcPr>
                </a:tc>
              </a:tr>
              <a:tr h="259611">
                <a:tc>
                  <a:txBody>
                    <a:bodyPr/>
                    <a:lstStyle/>
                    <a:p>
                      <a:pPr algn="just" fontAlgn="auto"/>
                      <a:r>
                        <a:rPr lang="lv-LV" sz="1100" b="1" u="none" strike="noStrike">
                          <a:effectLst/>
                        </a:rPr>
                        <a:t>IKP deflators (gads pret gadu), %</a:t>
                      </a:r>
                      <a:endParaRPr lang="lv-LV" sz="1100" b="1" i="0" u="none" strike="noStrike">
                        <a:effectLst/>
                        <a:latin typeface="Garamond"/>
                      </a:endParaRPr>
                    </a:p>
                  </a:txBody>
                  <a:tcPr marL="9525" marR="9525" marT="9525" marB="0" anchor="b"/>
                </a:tc>
                <a:tc>
                  <a:txBody>
                    <a:bodyPr/>
                    <a:lstStyle/>
                    <a:p>
                      <a:pPr algn="r" fontAlgn="b"/>
                      <a:r>
                        <a:rPr lang="lv-LV" sz="1100" u="none" strike="noStrike">
                          <a:effectLst/>
                        </a:rPr>
                        <a:t>-1.2</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-1.3</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5.9</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3.0</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1.0</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2.3</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2.5</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2.5</a:t>
                      </a:r>
                      <a:endParaRPr lang="lv-LV" sz="1100" b="0" i="0" u="none" strike="noStrike">
                        <a:effectLst/>
                        <a:latin typeface="Garamond"/>
                      </a:endParaRPr>
                    </a:p>
                  </a:txBody>
                  <a:tcPr marL="9525" marR="9525" marT="9525" marB="0" anchor="b">
                    <a:solidFill>
                      <a:schemeClr val="bg1">
                        <a:lumMod val="85000"/>
                      </a:schemeClr>
                    </a:solidFill>
                  </a:tcPr>
                </a:tc>
              </a:tr>
              <a:tr h="259611">
                <a:tc>
                  <a:txBody>
                    <a:bodyPr/>
                    <a:lstStyle/>
                    <a:p>
                      <a:pPr algn="just" fontAlgn="auto"/>
                      <a:r>
                        <a:rPr lang="lv-LV" sz="1100" b="1" u="none" strike="noStrike">
                          <a:effectLst/>
                        </a:rPr>
                        <a:t>PCI (gads pret gadu), %</a:t>
                      </a:r>
                      <a:endParaRPr lang="lv-LV" sz="1100" b="1" i="0" u="none" strike="noStrike">
                        <a:effectLst/>
                        <a:latin typeface="Garamond"/>
                      </a:endParaRPr>
                    </a:p>
                  </a:txBody>
                  <a:tcPr marL="9525" marR="9525" marT="9525" marB="0" anchor="b"/>
                </a:tc>
                <a:tc>
                  <a:txBody>
                    <a:bodyPr/>
                    <a:lstStyle/>
                    <a:p>
                      <a:pPr algn="r" fontAlgn="b"/>
                      <a:r>
                        <a:rPr lang="lv-LV" sz="1100" u="none" strike="noStrike">
                          <a:effectLst/>
                        </a:rPr>
                        <a:t>3.5</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-1.1</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4.4</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2.3</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0.4</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2.3</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2.5</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2.5</a:t>
                      </a:r>
                      <a:endParaRPr lang="lv-LV" sz="1100" b="0" i="0" u="none" strike="noStrike">
                        <a:effectLst/>
                        <a:latin typeface="Garamond"/>
                      </a:endParaRPr>
                    </a:p>
                  </a:txBody>
                  <a:tcPr marL="9525" marR="9525" marT="9525" marB="0" anchor="b">
                    <a:solidFill>
                      <a:schemeClr val="bg1">
                        <a:lumMod val="85000"/>
                      </a:schemeClr>
                    </a:solidFill>
                  </a:tcPr>
                </a:tc>
              </a:tr>
              <a:tr h="519223">
                <a:tc>
                  <a:txBody>
                    <a:bodyPr/>
                    <a:lstStyle/>
                    <a:p>
                      <a:pPr algn="just" fontAlgn="auto"/>
                      <a:r>
                        <a:rPr lang="lv-LV" sz="1100" b="1" u="none" strike="noStrike">
                          <a:effectLst/>
                        </a:rPr>
                        <a:t>Tautsaimniecībā nodarbināto mēn. vid. bruto darba samaksa, lati</a:t>
                      </a:r>
                      <a:endParaRPr lang="lv-LV" sz="1100" b="1" i="0" u="none" strike="noStrike">
                        <a:effectLst/>
                        <a:latin typeface="Garamond"/>
                      </a:endParaRPr>
                    </a:p>
                  </a:txBody>
                  <a:tcPr marL="9525" marR="9525" marT="9525" marB="0" anchor="b"/>
                </a:tc>
                <a:tc>
                  <a:txBody>
                    <a:bodyPr/>
                    <a:lstStyle/>
                    <a:p>
                      <a:pPr algn="r" fontAlgn="b"/>
                      <a:r>
                        <a:rPr lang="lv-LV" sz="1100" u="none" strike="noStrike">
                          <a:effectLst/>
                        </a:rPr>
                        <a:t>461</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445</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464</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481</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502</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528</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555</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584</a:t>
                      </a:r>
                      <a:endParaRPr lang="lv-LV" sz="1100" b="0" i="0" u="none" strike="noStrike">
                        <a:effectLst/>
                        <a:latin typeface="Garamond"/>
                      </a:endParaRPr>
                    </a:p>
                  </a:txBody>
                  <a:tcPr marL="9525" marR="9525" marT="9525" marB="0" anchor="b">
                    <a:solidFill>
                      <a:schemeClr val="bg1">
                        <a:lumMod val="85000"/>
                      </a:schemeClr>
                    </a:solidFill>
                  </a:tcPr>
                </a:tc>
              </a:tr>
              <a:tr h="259611">
                <a:tc>
                  <a:txBody>
                    <a:bodyPr/>
                    <a:lstStyle/>
                    <a:p>
                      <a:pPr algn="l" fontAlgn="auto"/>
                      <a:r>
                        <a:rPr lang="lv-LV" sz="1100" b="1" u="none" strike="noStrike">
                          <a:effectLst/>
                        </a:rPr>
                        <a:t>pieaugums faktiskajās cenās, %</a:t>
                      </a:r>
                      <a:endParaRPr lang="lv-LV" sz="1100" b="1" i="0" u="none" strike="noStrike">
                        <a:effectLst/>
                        <a:latin typeface="Garamond"/>
                      </a:endParaRPr>
                    </a:p>
                  </a:txBody>
                  <a:tcPr marL="114300" marR="9525" marT="9525" marB="0" anchor="b"/>
                </a:tc>
                <a:tc>
                  <a:txBody>
                    <a:bodyPr/>
                    <a:lstStyle/>
                    <a:p>
                      <a:pPr algn="r" fontAlgn="b"/>
                      <a:r>
                        <a:rPr lang="lv-LV" sz="1100" u="none" strike="noStrike">
                          <a:effectLst/>
                        </a:rPr>
                        <a:t>-3.8</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-3.5</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4.3</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3.7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4.4</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5.1</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5.2</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5.2</a:t>
                      </a:r>
                      <a:endParaRPr lang="lv-LV" sz="1100" b="0" i="0" u="none" strike="noStrike">
                        <a:effectLst/>
                        <a:latin typeface="Garamond"/>
                      </a:endParaRPr>
                    </a:p>
                  </a:txBody>
                  <a:tcPr marL="9525" marR="9525" marT="9525" marB="0" anchor="b">
                    <a:solidFill>
                      <a:schemeClr val="bg1">
                        <a:lumMod val="85000"/>
                      </a:schemeClr>
                    </a:solidFill>
                  </a:tcPr>
                </a:tc>
              </a:tr>
              <a:tr h="259611">
                <a:tc>
                  <a:txBody>
                    <a:bodyPr/>
                    <a:lstStyle/>
                    <a:p>
                      <a:pPr algn="l" fontAlgn="auto"/>
                      <a:r>
                        <a:rPr lang="lv-LV" sz="1100" b="1" u="none" strike="noStrike">
                          <a:effectLst/>
                        </a:rPr>
                        <a:t>pieaugums salīdzināmās cenās, %</a:t>
                      </a:r>
                      <a:endParaRPr lang="lv-LV" sz="1100" b="1" i="0" u="none" strike="noStrike">
                        <a:effectLst/>
                        <a:latin typeface="Garamond"/>
                      </a:endParaRPr>
                    </a:p>
                  </a:txBody>
                  <a:tcPr marL="114300" marR="9525" marT="9525" marB="0" anchor="b"/>
                </a:tc>
                <a:tc>
                  <a:txBody>
                    <a:bodyPr/>
                    <a:lstStyle/>
                    <a:p>
                      <a:pPr algn="r" fontAlgn="b"/>
                      <a:r>
                        <a:rPr lang="lv-LV" sz="1100" u="none" strike="noStrike">
                          <a:effectLst/>
                        </a:rPr>
                        <a:t>-7.0</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-2.4</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-0.1</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1.3</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4.0</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2.7</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2.7</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2.6</a:t>
                      </a:r>
                      <a:endParaRPr lang="lv-LV" sz="1100" b="0" i="0" u="none" strike="noStrike" dirty="0">
                        <a:effectLst/>
                        <a:latin typeface="Garamond"/>
                      </a:endParaRPr>
                    </a:p>
                  </a:txBody>
                  <a:tcPr marL="9525" marR="9525" marT="9525" marB="0" anchor="b">
                    <a:solidFill>
                      <a:schemeClr val="bg1">
                        <a:lumMod val="85000"/>
                      </a:schemeClr>
                    </a:solidFill>
                  </a:tcPr>
                </a:tc>
              </a:tr>
              <a:tr h="519223">
                <a:tc>
                  <a:txBody>
                    <a:bodyPr/>
                    <a:lstStyle/>
                    <a:p>
                      <a:pPr algn="just" fontAlgn="auto"/>
                      <a:r>
                        <a:rPr lang="lv-LV" sz="1100" b="1" u="none" strike="noStrike">
                          <a:effectLst/>
                        </a:rPr>
                        <a:t>Nodarbinātība, tūkst. iedzīvotāju (atbilstoši darbaspēka apsekojumiem)</a:t>
                      </a:r>
                      <a:endParaRPr lang="lv-LV" sz="1100" b="1" i="0" u="none" strike="noStrike">
                        <a:effectLst/>
                        <a:latin typeface="Garamond"/>
                      </a:endParaRPr>
                    </a:p>
                  </a:txBody>
                  <a:tcPr marL="9525" marR="9525" marT="9525" marB="0" anchor="b"/>
                </a:tc>
                <a:tc>
                  <a:txBody>
                    <a:bodyPr/>
                    <a:lstStyle/>
                    <a:p>
                      <a:pPr algn="r" fontAlgn="b"/>
                      <a:r>
                        <a:rPr lang="lv-LV" sz="1100" u="none" strike="noStrike">
                          <a:effectLst/>
                        </a:rPr>
                        <a:t>986.7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940.9</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861.6</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885.6</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908.1</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921.3</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933.1</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945.5</a:t>
                      </a:r>
                      <a:endParaRPr lang="lv-LV" sz="1100" b="0" i="0" u="none" strike="noStrike" dirty="0">
                        <a:effectLst/>
                        <a:latin typeface="Garamond"/>
                      </a:endParaRPr>
                    </a:p>
                  </a:txBody>
                  <a:tcPr marL="9525" marR="9525" marT="9525" marB="0" anchor="b">
                    <a:solidFill>
                      <a:schemeClr val="bg1">
                        <a:lumMod val="85000"/>
                      </a:schemeClr>
                    </a:solidFill>
                  </a:tcPr>
                </a:tc>
              </a:tr>
              <a:tr h="259611">
                <a:tc>
                  <a:txBody>
                    <a:bodyPr/>
                    <a:lstStyle/>
                    <a:p>
                      <a:pPr algn="l" fontAlgn="auto"/>
                      <a:r>
                        <a:rPr lang="lv-LV" sz="1100" b="1" u="none" strike="noStrike">
                          <a:effectLst/>
                        </a:rPr>
                        <a:t>pieaugums, %</a:t>
                      </a:r>
                      <a:endParaRPr lang="lv-LV" sz="1100" b="1" i="0" u="none" strike="noStrike">
                        <a:effectLst/>
                        <a:latin typeface="Garamond"/>
                      </a:endParaRPr>
                    </a:p>
                  </a:txBody>
                  <a:tcPr marL="114300" marR="9525" marT="9525" marB="0" anchor="b"/>
                </a:tc>
                <a:tc>
                  <a:txBody>
                    <a:bodyPr/>
                    <a:lstStyle/>
                    <a:p>
                      <a:pPr algn="r" fontAlgn="b"/>
                      <a:r>
                        <a:rPr lang="lv-LV" sz="1100" u="none" strike="noStrike">
                          <a:effectLst/>
                        </a:rPr>
                        <a:t>-12.2</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-4.6</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-8.4</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2.8</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2.5</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1.5</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1.3</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1.3</a:t>
                      </a:r>
                      <a:endParaRPr lang="lv-LV" sz="1100" b="0" i="0" u="none" strike="noStrike" dirty="0">
                        <a:effectLst/>
                        <a:latin typeface="Garamond"/>
                      </a:endParaRPr>
                    </a:p>
                  </a:txBody>
                  <a:tcPr marL="9525" marR="9525" marT="9525" marB="0" anchor="b">
                    <a:solidFill>
                      <a:schemeClr val="bg1">
                        <a:lumMod val="85000"/>
                      </a:schemeClr>
                    </a:solidFill>
                  </a:tcPr>
                </a:tc>
              </a:tr>
              <a:tr h="469897">
                <a:tc>
                  <a:txBody>
                    <a:bodyPr/>
                    <a:lstStyle/>
                    <a:p>
                      <a:pPr algn="just" fontAlgn="auto"/>
                      <a:r>
                        <a:rPr lang="lv-LV" sz="1100" b="1" u="none" strike="noStrike" dirty="0">
                          <a:effectLst/>
                        </a:rPr>
                        <a:t>Bezdarba līmenis (gada vidējais), % no </a:t>
                      </a:r>
                      <a:r>
                        <a:rPr lang="lv-LV" sz="1100" b="1" u="none" strike="noStrike" dirty="0" err="1">
                          <a:effectLst/>
                        </a:rPr>
                        <a:t>ekon</a:t>
                      </a:r>
                      <a:r>
                        <a:rPr lang="lv-LV" sz="1100" b="1" u="none" strike="noStrike" dirty="0">
                          <a:effectLst/>
                        </a:rPr>
                        <a:t>. aktīviem </a:t>
                      </a:r>
                      <a:r>
                        <a:rPr lang="lv-LV" sz="1100" b="1" u="none" strike="noStrike" dirty="0" err="1">
                          <a:effectLst/>
                        </a:rPr>
                        <a:t>iedzīv</a:t>
                      </a:r>
                      <a:r>
                        <a:rPr lang="lv-LV" sz="1100" b="1" u="none" strike="noStrike" dirty="0">
                          <a:effectLst/>
                        </a:rPr>
                        <a:t>.</a:t>
                      </a:r>
                      <a:endParaRPr lang="lv-LV" sz="1100" b="1" i="0" u="none" strike="noStrike" dirty="0">
                        <a:effectLst/>
                        <a:latin typeface="Garamond"/>
                      </a:endParaRPr>
                    </a:p>
                  </a:txBody>
                  <a:tcPr marL="9525" marR="9525" marT="9525" marB="0" anchor="b"/>
                </a:tc>
                <a:tc>
                  <a:txBody>
                    <a:bodyPr/>
                    <a:lstStyle/>
                    <a:p>
                      <a:pPr algn="r" fontAlgn="b"/>
                      <a:r>
                        <a:rPr lang="lv-LV" sz="1100" u="none" strike="noStrike">
                          <a:effectLst/>
                        </a:rPr>
                        <a:t>16.9</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18.7</a:t>
                      </a:r>
                      <a:endParaRPr lang="lv-LV" sz="1100" b="0" i="0" u="none" strike="noStrike">
                        <a:effectLst/>
                        <a:latin typeface="Garamond"/>
                      </a:endParaRPr>
                    </a:p>
                  </a:txBody>
                  <a:tcPr marL="9525" marR="9525" marT="9525" marB="0" anchor="b"/>
                </a:tc>
                <a:tc>
                  <a:txBody>
                    <a:bodyPr/>
                    <a:lstStyle/>
                    <a:p>
                      <a:pPr algn="r" fontAlgn="b"/>
                      <a:r>
                        <a:rPr lang="lv-LV" sz="1100" u="none" strike="noStrike">
                          <a:effectLst/>
                        </a:rPr>
                        <a:t>16.2</a:t>
                      </a:r>
                      <a:endParaRPr lang="lv-LV" sz="1100" b="0" i="0" u="none" strike="noStrike">
                        <a:effectLst/>
                        <a:latin typeface="Garamond"/>
                      </a:endParaRPr>
                    </a:p>
                  </a:txBody>
                  <a:tcPr marL="9525" marR="9525" marT="9525" marB="0" anchor="b"/>
                </a:tc>
                <a:tc>
                  <a:txBody>
                    <a:bodyPr/>
                    <a:lstStyle/>
                    <a:p>
                      <a:pPr algn="r" fontAlgn="b"/>
                      <a:r>
                        <a:rPr lang="lv-LV" sz="1100" u="none" strike="noStrike" dirty="0">
                          <a:effectLst/>
                        </a:rPr>
                        <a:t>14.9</a:t>
                      </a:r>
                      <a:endParaRPr lang="lv-LV" sz="1100" b="0" i="0" u="none" strike="noStrike" dirty="0">
                        <a:effectLst/>
                        <a:latin typeface="Garamond"/>
                      </a:endParaRPr>
                    </a:p>
                  </a:txBody>
                  <a:tcPr marL="9525" marR="9525" marT="9525" marB="0" anchor="b"/>
                </a:tc>
                <a:tc>
                  <a:txBody>
                    <a:bodyPr/>
                    <a:lstStyle/>
                    <a:p>
                      <a:pPr algn="r" fontAlgn="b"/>
                      <a:r>
                        <a:rPr lang="lv-LV" sz="1100" u="none" strike="noStrike">
                          <a:effectLst/>
                        </a:rPr>
                        <a:t>12.1</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a:effectLst/>
                        </a:rPr>
                        <a:t>10.6</a:t>
                      </a:r>
                      <a:endParaRPr lang="lv-LV" sz="1100" b="0" i="0" u="none" strike="noStrike">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9.3</a:t>
                      </a:r>
                      <a:endParaRPr lang="lv-LV" sz="1100" b="0" i="0" u="none" strike="noStrike" dirty="0">
                        <a:effectLst/>
                        <a:latin typeface="Garamond"/>
                      </a:endParaRPr>
                    </a:p>
                  </a:txBody>
                  <a:tcPr marL="9525" marR="9525" marT="9525" marB="0" anchor="b">
                    <a:solidFill>
                      <a:schemeClr val="bg1">
                        <a:lumMod val="85000"/>
                      </a:schemeClr>
                    </a:solidFill>
                  </a:tcPr>
                </a:tc>
                <a:tc>
                  <a:txBody>
                    <a:bodyPr/>
                    <a:lstStyle/>
                    <a:p>
                      <a:pPr algn="r" fontAlgn="b"/>
                      <a:r>
                        <a:rPr lang="lv-LV" sz="1100" u="none" strike="noStrike" dirty="0">
                          <a:effectLst/>
                        </a:rPr>
                        <a:t>7.9</a:t>
                      </a:r>
                      <a:endParaRPr lang="lv-LV" sz="1100" b="0" i="0" u="none" strike="noStrike" dirty="0">
                        <a:effectLst/>
                        <a:latin typeface="Garamond"/>
                      </a:endParaRPr>
                    </a:p>
                  </a:txBody>
                  <a:tcPr marL="9525" marR="9525" marT="9525" marB="0" anchor="b">
                    <a:solidFill>
                      <a:schemeClr val="bg1">
                        <a:lumMod val="85000"/>
                      </a:schemeClr>
                    </a:solidFill>
                  </a:tcPr>
                </a:tc>
              </a:tr>
            </a:tbl>
          </a:graphicData>
        </a:graphic>
      </p:graphicFrame>
    </p:spTree>
    <p:extLst>
      <p:ext uri="{BB962C8B-B14F-4D97-AF65-F5344CB8AC3E}">
        <p14:creationId xmlns:p14="http://schemas.microsoft.com/office/powerpoint/2010/main" val="252174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Prognozes (1)</a:t>
            </a:r>
            <a:endParaRPr lang="en-US" dirty="0"/>
          </a:p>
        </p:txBody>
      </p:sp>
      <p:sp>
        <p:nvSpPr>
          <p:cNvPr id="4" name="Slide Number Placeholder 3"/>
          <p:cNvSpPr>
            <a:spLocks noGrp="1"/>
          </p:cNvSpPr>
          <p:nvPr>
            <p:ph type="sldNum" sz="quarter" idx="12"/>
          </p:nvPr>
        </p:nvSpPr>
        <p:spPr/>
        <p:txBody>
          <a:bodyPr/>
          <a:lstStyle/>
          <a:p>
            <a:pPr>
              <a:defRPr/>
            </a:pPr>
            <a:fld id="{07DB0FB7-53E0-4A35-903A-C9ECD66F3C25}"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43853307"/>
              </p:ext>
            </p:extLst>
          </p:nvPr>
        </p:nvGraphicFramePr>
        <p:xfrm>
          <a:off x="467544" y="1556792"/>
          <a:ext cx="7992888" cy="4536502"/>
        </p:xfrm>
        <a:graphic>
          <a:graphicData uri="http://schemas.openxmlformats.org/drawingml/2006/table">
            <a:tbl>
              <a:tblPr>
                <a:tableStyleId>{2A488322-F2BA-4B5B-9748-0D474271808F}</a:tableStyleId>
              </a:tblPr>
              <a:tblGrid>
                <a:gridCol w="3734994"/>
                <a:gridCol w="739985"/>
                <a:gridCol w="848703"/>
                <a:gridCol w="1301054"/>
                <a:gridCol w="1368152"/>
              </a:tblGrid>
              <a:tr h="275089">
                <a:tc>
                  <a:txBody>
                    <a:bodyPr/>
                    <a:lstStyle/>
                    <a:p>
                      <a:pPr algn="l"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lv-LV" sz="1400" b="1" u="none" strike="noStrike" dirty="0" smtClean="0">
                          <a:effectLst/>
                        </a:rPr>
                        <a:t>2011</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tcPr>
                </a:tc>
                <a:tc>
                  <a:txBody>
                    <a:bodyPr/>
                    <a:lstStyle/>
                    <a:p>
                      <a:pPr algn="ctr" fontAlgn="b"/>
                      <a:r>
                        <a:rPr lang="lv-LV" sz="1400" b="1" u="none" strike="noStrike" dirty="0" smtClean="0">
                          <a:effectLst/>
                        </a:rPr>
                        <a:t>2012</a:t>
                      </a:r>
                      <a:endParaRPr lang="lv-LV" sz="1400" b="1" i="0" u="none" strike="noStrike" dirty="0">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lv-LV" sz="1400" b="1" u="none" strike="noStrike" dirty="0" smtClean="0">
                          <a:effectLst/>
                        </a:rPr>
                        <a:t>2013</a:t>
                      </a:r>
                      <a:endParaRPr lang="lv-LV" sz="1400" b="1" i="0" u="none" strike="noStrike" dirty="0">
                        <a:effectLst/>
                        <a:latin typeface="+mn-lt"/>
                      </a:endParaRPr>
                    </a:p>
                  </a:txBody>
                  <a:tcPr marL="9525" marR="9525" marT="9525" marB="0" anchor="b">
                    <a:lnL>
                      <a:noFill/>
                    </a:lnL>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lv-LV" sz="1400" b="1" u="none" strike="noStrike" dirty="0" smtClean="0">
                          <a:effectLst/>
                        </a:rPr>
                        <a:t>2014</a:t>
                      </a:r>
                      <a:endParaRPr lang="lv-LV" sz="1400" b="1" i="0" u="none" strike="noStrike" dirty="0">
                        <a:effectLst/>
                        <a:latin typeface="+mn-lt"/>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tr>
              <a:tr h="307849">
                <a:tc>
                  <a:txBody>
                    <a:bodyPr/>
                    <a:lstStyle/>
                    <a:p>
                      <a:pPr algn="l"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B w="12700" cap="flat" cmpd="sng" algn="ctr">
                      <a:solidFill>
                        <a:schemeClr val="tx1"/>
                      </a:solidFill>
                      <a:prstDash val="solid"/>
                      <a:round/>
                      <a:headEnd type="none" w="med" len="med"/>
                      <a:tailEnd type="none" w="med" len="med"/>
                    </a:lnB>
                  </a:tcPr>
                </a:tc>
                <a:tc>
                  <a:txBody>
                    <a:bodyPr/>
                    <a:lstStyle/>
                    <a:p>
                      <a:pPr algn="ctr" fontAlgn="b"/>
                      <a:endParaRPr lang="lv-LV" sz="1400" b="1" i="0" u="none" strike="noStrike" dirty="0">
                        <a:effectLst/>
                        <a:latin typeface="+mn-lt"/>
                      </a:endParaRP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dirty="0" smtClean="0">
                          <a:effectLst/>
                        </a:rPr>
                        <a:t>Prognozes</a:t>
                      </a:r>
                      <a:endParaRPr lang="lv-LV" sz="1400" b="0" i="1" u="none" strike="noStrike" dirty="0" smtClean="0">
                        <a:effectLst/>
                        <a:latin typeface="+mn-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lv-LV"/>
                    </a:p>
                  </a:txBody>
                  <a:tcPr/>
                </a:tc>
              </a:tr>
              <a:tr h="307849">
                <a:tc>
                  <a:txBody>
                    <a:bodyPr/>
                    <a:lstStyle/>
                    <a:p>
                      <a:pPr algn="just" fontAlgn="auto"/>
                      <a:r>
                        <a:rPr lang="lv-LV" sz="1400" b="1" u="none" strike="noStrike" noProof="0" dirty="0" smtClean="0">
                          <a:effectLst/>
                        </a:rPr>
                        <a:t>Iekšzemes kopprodukts </a:t>
                      </a:r>
                      <a:r>
                        <a:rPr lang="en-US" sz="1400" b="1" u="none" strike="noStrike" noProof="0" dirty="0" smtClean="0">
                          <a:effectLst/>
                        </a:rPr>
                        <a:t>(</a:t>
                      </a:r>
                      <a:r>
                        <a:rPr lang="lv-LV" sz="1400" b="1" u="none" strike="noStrike" noProof="0" dirty="0" smtClean="0">
                          <a:effectLst/>
                        </a:rPr>
                        <a:t>IKP</a:t>
                      </a:r>
                      <a:r>
                        <a:rPr lang="en-US" sz="1400" b="1" u="none" strike="noStrike" noProof="0" dirty="0" smtClean="0">
                          <a:effectLst/>
                        </a:rPr>
                        <a:t>), </a:t>
                      </a:r>
                      <a:r>
                        <a:rPr lang="lv-LV" sz="1400" b="1" u="none" strike="noStrike" noProof="0" dirty="0" err="1" smtClean="0">
                          <a:effectLst/>
                        </a:rPr>
                        <a:t>milj</a:t>
                      </a:r>
                      <a:r>
                        <a:rPr lang="lv-LV" sz="1400" b="1" u="none" strike="noStrike" noProof="0" dirty="0" smtClean="0">
                          <a:effectLst/>
                        </a:rPr>
                        <a:t>. latu</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kern="1200" dirty="0">
                          <a:solidFill>
                            <a:schemeClr val="dk1"/>
                          </a:solidFill>
                          <a:effectLst/>
                          <a:latin typeface="+mn-lt"/>
                          <a:ea typeface="+mn-ea"/>
                          <a:cs typeface="+mn-cs"/>
                        </a:rPr>
                        <a:t>14275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kern="1200" dirty="0">
                          <a:solidFill>
                            <a:schemeClr val="dk1"/>
                          </a:solidFill>
                          <a:effectLst/>
                          <a:latin typeface="+mn-lt"/>
                          <a:ea typeface="+mn-ea"/>
                          <a:cs typeface="+mn-cs"/>
                        </a:rPr>
                        <a:t>15520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16333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17404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1"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16382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17426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kern="1200" dirty="0" smtClean="0">
                          <a:solidFill>
                            <a:srgbClr val="FF0000"/>
                          </a:solidFill>
                          <a:effectLst/>
                          <a:latin typeface="Arial"/>
                          <a:ea typeface="+mn-ea"/>
                          <a:cs typeface="+mn-cs"/>
                        </a:rPr>
                        <a:t>-49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lv-LV" sz="1400" b="0" i="1" u="none" strike="noStrike" kern="1200" dirty="0" smtClean="0">
                          <a:solidFill>
                            <a:srgbClr val="FF0000"/>
                          </a:solidFill>
                          <a:effectLst/>
                          <a:latin typeface="Arial"/>
                          <a:ea typeface="+mn-ea"/>
                          <a:cs typeface="+mn-cs"/>
                        </a:rPr>
                        <a:t>-22</a:t>
                      </a:r>
                      <a:endParaRPr lang="lv-LV" sz="1400" b="0" i="1" u="none" strike="noStrike" kern="1200" dirty="0">
                        <a:solidFill>
                          <a:srgbClr val="FF0000"/>
                        </a:solidFill>
                        <a:effectLst/>
                        <a:latin typeface="Arial"/>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just" fontAlgn="auto"/>
                      <a:r>
                        <a:rPr lang="lv-LV" sz="1400" b="1" u="none" strike="noStrike" noProof="0" dirty="0" smtClean="0">
                          <a:effectLst/>
                        </a:rPr>
                        <a:t>..pieaugums faktiskajās cenās</a:t>
                      </a:r>
                      <a:r>
                        <a:rPr lang="en-US" sz="1400" b="1" u="none" strike="noStrike" noProof="0" dirty="0" smtClean="0">
                          <a:effectLst/>
                        </a:rPr>
                        <a:t>,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11,7</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8,7</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5,2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6,6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6,4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FF0000"/>
                          </a:solidFill>
                          <a:effectLst/>
                          <a:latin typeface="Arial"/>
                        </a:rPr>
                        <a:t>-0,4</a:t>
                      </a:r>
                      <a:endParaRPr lang="lv-LV" sz="1400" b="0" i="1"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kern="1200" dirty="0" smtClean="0">
                          <a:solidFill>
                            <a:srgbClr val="00B050"/>
                          </a:solidFill>
                          <a:effectLst/>
                          <a:latin typeface="Arial"/>
                          <a:ea typeface="+mn-ea"/>
                          <a:cs typeface="+mn-cs"/>
                        </a:rPr>
                        <a:t>+0,2</a:t>
                      </a:r>
                      <a:endParaRPr lang="lv-LV" sz="1400" b="0" i="1" u="none" strike="noStrike" kern="1200" dirty="0">
                        <a:solidFill>
                          <a:srgbClr val="00B050"/>
                        </a:solidFill>
                        <a:effectLst/>
                        <a:latin typeface="Arial"/>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just" fontAlgn="auto"/>
                      <a:r>
                        <a:rPr lang="lv-LV" sz="1400" b="1" u="none" strike="noStrike" noProof="0" dirty="0" smtClean="0">
                          <a:effectLst/>
                        </a:rPr>
                        <a:t>..pieaugums salīdzināmās cenās</a:t>
                      </a:r>
                      <a:r>
                        <a:rPr lang="en-US" sz="1400" b="1" u="none" strike="noStrike" noProof="0" dirty="0" smtClean="0">
                          <a:effectLst/>
                        </a:rPr>
                        <a:t>,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5,5</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5,6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1" i="0" u="none" strike="noStrike" dirty="0" smtClean="0">
                          <a:effectLst/>
                          <a:latin typeface="+mn-lt"/>
                        </a:rPr>
                        <a:t>4,2</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1" i="0" u="none" strike="noStrike" dirty="0" smtClean="0">
                          <a:effectLst/>
                          <a:latin typeface="+mn-lt"/>
                        </a:rPr>
                        <a:t>4,2</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92047">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v-LV"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4,0</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a:effectLst/>
                          <a:latin typeface="+mn-lt"/>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92047">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v-LV"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00B050"/>
                          </a:solidFill>
                          <a:effectLst/>
                          <a:latin typeface="Arial"/>
                        </a:rPr>
                        <a:t>+0,2</a:t>
                      </a:r>
                      <a:endParaRPr lang="lv-LV" sz="1400" b="0" i="1" u="none" strike="noStrike" dirty="0">
                        <a:solidFill>
                          <a:srgbClr val="00B05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dirty="0" smtClean="0">
                          <a:solidFill>
                            <a:srgbClr val="00B050"/>
                          </a:solidFill>
                          <a:effectLst/>
                          <a:latin typeface="+mn-lt"/>
                        </a:rPr>
                        <a:t>+0,2</a:t>
                      </a:r>
                      <a:endParaRPr lang="lv-LV" sz="1400" b="0" i="1" u="none" strike="noStrike" dirty="0">
                        <a:solidFill>
                          <a:srgbClr val="00B05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just" fontAlgn="auto"/>
                      <a:r>
                        <a:rPr lang="lv-LV" sz="1400" b="1" u="none" strike="noStrike" noProof="0" dirty="0" smtClean="0">
                          <a:effectLst/>
                        </a:rPr>
                        <a:t>Patēriņa</a:t>
                      </a:r>
                      <a:r>
                        <a:rPr lang="lv-LV" sz="1400" b="1" u="none" strike="noStrike" baseline="0" noProof="0" dirty="0" smtClean="0">
                          <a:effectLst/>
                        </a:rPr>
                        <a:t> cenu indekss</a:t>
                      </a:r>
                      <a:r>
                        <a:rPr lang="lv-LV" sz="1400" b="1" u="none" strike="noStrike" noProof="0" dirty="0" smtClean="0">
                          <a:effectLst/>
                        </a:rPr>
                        <a:t> </a:t>
                      </a:r>
                      <a:r>
                        <a:rPr lang="en-US" sz="1400" b="1" u="none" strike="noStrike" noProof="0" dirty="0" smtClean="0">
                          <a:effectLst/>
                        </a:rPr>
                        <a:t>(</a:t>
                      </a:r>
                      <a:r>
                        <a:rPr lang="lv-LV" sz="1400" b="1" u="none" strike="noStrike" noProof="0" dirty="0" smtClean="0">
                          <a:effectLst/>
                        </a:rPr>
                        <a:t>gada vidējais</a:t>
                      </a:r>
                      <a:r>
                        <a:rPr lang="en-US" sz="1400" b="1" u="none" strike="noStrike" noProof="0" dirty="0" smtClean="0">
                          <a:effectLst/>
                        </a:rPr>
                        <a:t>),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4,4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2,3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1" i="0" u="none" strike="noStrike" dirty="0" smtClean="0">
                          <a:effectLst/>
                          <a:latin typeface="+mn-lt"/>
                        </a:rPr>
                        <a:t>0,4</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1" i="0" u="none" strike="noStrike" dirty="0" smtClean="0">
                          <a:effectLst/>
                          <a:latin typeface="+mn-lt"/>
                        </a:rPr>
                        <a:t>2,3</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7849">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i="0" u="none" strike="noStrike" dirty="0">
                          <a:effectLst/>
                          <a:latin typeface="+mn-lt"/>
                        </a:rPr>
                        <a:t> </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1,5</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2,3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98829">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FF0000"/>
                          </a:solidFill>
                          <a:effectLst/>
                          <a:latin typeface="Arial"/>
                        </a:rPr>
                        <a:t>-1,1</a:t>
                      </a:r>
                      <a:endParaRPr lang="lv-LV" sz="1400" b="0" i="1"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dirty="0">
                          <a:solidFill>
                            <a:schemeClr val="tx1"/>
                          </a:solidFill>
                          <a:effectLst/>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Tree>
    <p:extLst>
      <p:ext uri="{BB962C8B-B14F-4D97-AF65-F5344CB8AC3E}">
        <p14:creationId xmlns:p14="http://schemas.microsoft.com/office/powerpoint/2010/main" val="233592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Prognozes (2)</a:t>
            </a:r>
            <a:endParaRPr lang="lv-LV"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7708302"/>
              </p:ext>
            </p:extLst>
          </p:nvPr>
        </p:nvGraphicFramePr>
        <p:xfrm>
          <a:off x="395536" y="1556786"/>
          <a:ext cx="8136904" cy="4469102"/>
        </p:xfrm>
        <a:graphic>
          <a:graphicData uri="http://schemas.openxmlformats.org/drawingml/2006/table">
            <a:tbl>
              <a:tblPr>
                <a:tableStyleId>{2A488322-F2BA-4B5B-9748-0D474271808F}</a:tableStyleId>
              </a:tblPr>
              <a:tblGrid>
                <a:gridCol w="3701646"/>
                <a:gridCol w="733378"/>
                <a:gridCol w="841125"/>
                <a:gridCol w="1289437"/>
                <a:gridCol w="1571318"/>
              </a:tblGrid>
              <a:tr h="252603">
                <a:tc>
                  <a:txBody>
                    <a:bodyPr/>
                    <a:lstStyle/>
                    <a:p>
                      <a:pPr algn="l"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lv-LV" sz="1400" b="1" u="none" strike="noStrike" dirty="0" smtClean="0">
                          <a:effectLst/>
                        </a:rPr>
                        <a:t>2011</a:t>
                      </a:r>
                      <a:endParaRPr lang="lv-LV" sz="14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lv-LV" sz="1400" b="1" u="none" strike="noStrike" dirty="0" smtClean="0">
                          <a:effectLst/>
                        </a:rPr>
                        <a:t>2012</a:t>
                      </a:r>
                      <a:endParaRPr lang="lv-LV" sz="1400" b="1" i="0" u="none" strike="noStrike" dirty="0">
                        <a:effectLst/>
                        <a:latin typeface="+mn-lt"/>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lv-LV" sz="1400" b="1" u="none" strike="noStrike" dirty="0" smtClean="0">
                          <a:effectLst/>
                        </a:rPr>
                        <a:t>2013</a:t>
                      </a:r>
                      <a:endParaRPr lang="lv-LV" sz="1400" b="1" i="0" u="none" strike="noStrike" dirty="0">
                        <a:effectLst/>
                        <a:latin typeface="+mn-lt"/>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b"/>
                      <a:r>
                        <a:rPr lang="lv-LV" sz="1400" b="1" u="none" strike="noStrike" dirty="0" smtClean="0">
                          <a:effectLst/>
                        </a:rPr>
                        <a:t>2014</a:t>
                      </a:r>
                      <a:endParaRPr lang="lv-LV" sz="1400" b="1" i="0" u="none" strike="noStrike" dirty="0">
                        <a:effectLst/>
                        <a:latin typeface="+mn-lt"/>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r>
              <a:tr h="252603">
                <a:tc>
                  <a:txBody>
                    <a:bodyPr/>
                    <a:lstStyle/>
                    <a:p>
                      <a:pPr algn="l"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lv-LV" sz="1100" b="1" u="none" strike="noStrike" dirty="0">
                          <a:effectLst/>
                        </a:rPr>
                        <a:t> </a:t>
                      </a:r>
                      <a:endParaRPr lang="lv-LV" sz="1100" b="1"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endParaRPr lang="lv-LV" sz="1400" b="1" i="0" u="none" strike="noStrike" dirty="0">
                        <a:effectLst/>
                        <a:latin typeface="+mn-lt"/>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dirty="0" smtClean="0">
                          <a:effectLst/>
                        </a:rPr>
                        <a:t>Prognozes</a:t>
                      </a:r>
                      <a:endParaRPr lang="lv-LV" sz="1400" b="0" i="1" u="none" strike="noStrike" dirty="0" smtClean="0">
                        <a:effectLst/>
                        <a:latin typeface="+mn-lt"/>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lv-LV" dirty="0"/>
                    </a:p>
                  </a:txBody>
                  <a:tcPr>
                    <a:lnT>
                      <a:noFill/>
                    </a:lnT>
                    <a:lnB>
                      <a:noFill/>
                    </a:lnB>
                    <a:lnTlToBr w="12700" cmpd="sng">
                      <a:noFill/>
                      <a:prstDash val="solid"/>
                    </a:lnTlToBr>
                    <a:lnBlToTr w="12700" cmpd="sng">
                      <a:noFill/>
                      <a:prstDash val="solid"/>
                    </a:lnBlToTr>
                    <a:solidFill>
                      <a:schemeClr val="bg1">
                        <a:lumMod val="75000"/>
                      </a:schemeClr>
                    </a:solidFill>
                  </a:tcPr>
                </a:tc>
              </a:tr>
              <a:tr h="284677">
                <a:tc>
                  <a:txBody>
                    <a:bodyPr/>
                    <a:lstStyle/>
                    <a:p>
                      <a:pPr algn="l" fontAlgn="auto"/>
                      <a:r>
                        <a:rPr lang="lv-LV" sz="1400" b="1" u="none" strike="noStrike" noProof="0" dirty="0" smtClean="0">
                          <a:effectLst/>
                        </a:rPr>
                        <a:t>Mēneša vidējā bruto darba</a:t>
                      </a:r>
                      <a:r>
                        <a:rPr lang="lv-LV" sz="1400" b="1" u="none" strike="noStrike" baseline="0" noProof="0" dirty="0" smtClean="0">
                          <a:effectLst/>
                        </a:rPr>
                        <a:t> samaksa</a:t>
                      </a:r>
                      <a:r>
                        <a:rPr lang="en-US" sz="1400" b="1" u="none" strike="noStrike" noProof="0" dirty="0" smtClean="0">
                          <a:effectLst/>
                        </a:rPr>
                        <a:t>, </a:t>
                      </a:r>
                      <a:r>
                        <a:rPr lang="en-US" sz="1400" b="1" u="none" strike="noStrike" noProof="0" dirty="0" err="1" smtClean="0">
                          <a:effectLst/>
                        </a:rPr>
                        <a:t>lat</a:t>
                      </a:r>
                      <a:r>
                        <a:rPr lang="lv-LV" sz="1400" b="1" u="none" strike="noStrike" noProof="0" dirty="0" smtClean="0">
                          <a:effectLst/>
                        </a:rPr>
                        <a:t>i</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464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481</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502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528</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1691">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v-LV"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501</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527</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1691">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v-LV"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kern="1200" dirty="0" smtClean="0">
                          <a:solidFill>
                            <a:srgbClr val="00B050"/>
                          </a:solidFill>
                          <a:effectLst/>
                          <a:latin typeface="Arial"/>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kern="1200" dirty="0" smtClean="0">
                          <a:solidFill>
                            <a:srgbClr val="00B050"/>
                          </a:solidFill>
                          <a:effectLst/>
                          <a:latin typeface="Arial"/>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just" fontAlgn="auto"/>
                      <a:r>
                        <a:rPr lang="lv-LV" sz="1400" b="1" u="none" strike="noStrike" noProof="0" dirty="0" smtClean="0">
                          <a:effectLst/>
                        </a:rPr>
                        <a:t>..pieaugums</a:t>
                      </a:r>
                      <a:r>
                        <a:rPr lang="lv-LV" sz="1400" b="1" u="none" strike="noStrike" baseline="0" noProof="0" dirty="0" smtClean="0">
                          <a:effectLst/>
                        </a:rPr>
                        <a:t> faktiskajās cenās</a:t>
                      </a:r>
                      <a:r>
                        <a:rPr lang="en-US" sz="1400" b="1" u="none" strike="noStrike" noProof="0" dirty="0" smtClean="0">
                          <a:effectLst/>
                        </a:rPr>
                        <a:t>,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4,3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3,7</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4,4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5,1</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4,2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5,0</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00B050"/>
                          </a:solidFill>
                          <a:effectLst/>
                          <a:latin typeface="Arial"/>
                        </a:rPr>
                        <a:t>+0,2</a:t>
                      </a:r>
                      <a:endParaRPr lang="lv-LV" sz="1400" b="0" i="1" u="none" strike="noStrike" dirty="0">
                        <a:solidFill>
                          <a:srgbClr val="00B05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dirty="0" smtClean="0">
                          <a:solidFill>
                            <a:srgbClr val="00B050"/>
                          </a:solidFill>
                          <a:effectLst/>
                          <a:latin typeface="Arial"/>
                        </a:rPr>
                        <a:t>+0,1</a:t>
                      </a:r>
                      <a:endParaRPr lang="lv-LV" sz="1400" b="0" i="1" u="none" strike="noStrike" dirty="0">
                        <a:solidFill>
                          <a:srgbClr val="00B05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7204">
                <a:tc>
                  <a:txBody>
                    <a:bodyPr/>
                    <a:lstStyle/>
                    <a:p>
                      <a:pPr algn="just" fontAlgn="auto"/>
                      <a:r>
                        <a:rPr lang="lv-LV" sz="1400" b="1" u="none" strike="noStrike" noProof="0" dirty="0" smtClean="0">
                          <a:effectLst/>
                        </a:rPr>
                        <a:t>Nodarbinātība</a:t>
                      </a:r>
                      <a:r>
                        <a:rPr lang="en-US" sz="1400" b="1" u="none" strike="noStrike" noProof="0" dirty="0" smtClean="0">
                          <a:effectLst/>
                        </a:rPr>
                        <a:t>, </a:t>
                      </a:r>
                      <a:r>
                        <a:rPr lang="lv-LV" sz="1400" b="1" u="none" strike="noStrike" noProof="0" dirty="0" err="1" smtClean="0">
                          <a:effectLst/>
                        </a:rPr>
                        <a:t>tūkst</a:t>
                      </a:r>
                      <a:r>
                        <a:rPr lang="lv-LV" sz="1400" b="1" u="none" strike="noStrike" noProof="0" dirty="0" smtClean="0">
                          <a:effectLst/>
                        </a:rPr>
                        <a:t>.</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861,6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885,6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908,1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921,3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898,3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909,0</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kern="1200" dirty="0" smtClean="0">
                          <a:solidFill>
                            <a:srgbClr val="00B050"/>
                          </a:solidFill>
                          <a:effectLst/>
                          <a:latin typeface="Arial"/>
                          <a:ea typeface="+mn-ea"/>
                          <a:cs typeface="+mn-cs"/>
                        </a:rPr>
                        <a:t>+9,8</a:t>
                      </a:r>
                      <a:endParaRPr lang="lv-LV" sz="1400" b="0" i="1" u="none" strike="noStrike" kern="1200" dirty="0">
                        <a:solidFill>
                          <a:srgbClr val="00B050"/>
                        </a:solidFill>
                        <a:effectLst/>
                        <a:latin typeface="Arial"/>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kern="1200" dirty="0" smtClean="0">
                          <a:solidFill>
                            <a:srgbClr val="00B050"/>
                          </a:solidFill>
                          <a:effectLst/>
                          <a:latin typeface="Arial"/>
                          <a:ea typeface="+mn-ea"/>
                          <a:cs typeface="+mn-cs"/>
                        </a:rPr>
                        <a:t>+12,3</a:t>
                      </a:r>
                      <a:endParaRPr lang="lv-LV" sz="1400" b="0" i="1" u="none" strike="noStrike" kern="1200" dirty="0">
                        <a:solidFill>
                          <a:srgbClr val="00B050"/>
                        </a:solidFill>
                        <a:effectLst/>
                        <a:latin typeface="Arial"/>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just" fontAlgn="auto"/>
                      <a:r>
                        <a:rPr lang="lv-LV" sz="1400" b="1" i="0" u="none" strike="noStrike" noProof="0" dirty="0" smtClean="0">
                          <a:effectLst/>
                          <a:latin typeface="+mn-lt"/>
                        </a:rPr>
                        <a:t>Izmaiņas nodarbinātībā</a:t>
                      </a:r>
                      <a:r>
                        <a:rPr lang="en-US" sz="1400" b="1" i="0" u="none" strike="noStrike" noProof="0" dirty="0" smtClean="0">
                          <a:effectLst/>
                          <a:latin typeface="+mn-lt"/>
                        </a:rPr>
                        <a:t>,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-8,4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2,8</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2,5</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1,5</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1,4</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00B050"/>
                          </a:solidFill>
                          <a:effectLst/>
                          <a:latin typeface="Arial"/>
                        </a:rPr>
                        <a:t>+1,1</a:t>
                      </a:r>
                      <a:endParaRPr lang="lv-LV" sz="1400" b="0" i="1" u="none" strike="noStrike" dirty="0">
                        <a:solidFill>
                          <a:srgbClr val="00B05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kern="1200" dirty="0" smtClean="0">
                          <a:solidFill>
                            <a:srgbClr val="00B050"/>
                          </a:solidFill>
                          <a:effectLst/>
                          <a:latin typeface="Arial"/>
                          <a:ea typeface="+mn-ea"/>
                          <a:cs typeface="+mn-cs"/>
                        </a:rPr>
                        <a:t>+0,3</a:t>
                      </a:r>
                      <a:endParaRPr lang="lv-LV" sz="1400" b="0" i="1" u="none" strike="noStrike" kern="1200" dirty="0">
                        <a:solidFill>
                          <a:srgbClr val="00B050"/>
                        </a:solidFill>
                        <a:effectLst/>
                        <a:latin typeface="Arial"/>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just" fontAlgn="auto"/>
                      <a:r>
                        <a:rPr lang="lv-LV" sz="1400" b="1" u="none" strike="noStrike" noProof="0" dirty="0" smtClean="0">
                          <a:effectLst/>
                        </a:rPr>
                        <a:t>Darba meklētāju īpatsvars</a:t>
                      </a:r>
                      <a:r>
                        <a:rPr lang="en-US" sz="1400" b="1" u="none" strike="noStrike" noProof="0" dirty="0" smtClean="0">
                          <a:effectLst/>
                        </a:rPr>
                        <a:t>, % </a:t>
                      </a:r>
                      <a:endParaRPr lang="en-US" sz="1400" b="1" i="0"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16,2</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400" b="0" i="0" u="none" strike="noStrike" dirty="0" smtClean="0">
                          <a:effectLst/>
                          <a:latin typeface="+mn-lt"/>
                        </a:rPr>
                        <a:t>14,9</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12,1</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10,6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2013.</a:t>
                      </a:r>
                      <a:r>
                        <a:rPr lang="lv-LV" sz="1200" b="0" i="1" u="none" strike="noStrike" baseline="0" noProof="0" dirty="0" smtClean="0">
                          <a:effectLst/>
                          <a:latin typeface="+mn-lt"/>
                        </a:rPr>
                        <a:t> gada pavasaris (Konverģences programma)</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0" u="none" strike="noStrike" dirty="0" smtClean="0">
                          <a:effectLst/>
                          <a:latin typeface="+mn-lt"/>
                        </a:rPr>
                        <a:t>12,6</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0" u="none" strike="noStrike" dirty="0" smtClean="0">
                          <a:effectLst/>
                          <a:latin typeface="+mn-lt"/>
                        </a:rPr>
                        <a:t>11,3</a:t>
                      </a:r>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603">
                <a:tc>
                  <a:txBody>
                    <a:bodyPr/>
                    <a:lstStyle/>
                    <a:p>
                      <a:pPr algn="r" fontAlgn="auto"/>
                      <a:r>
                        <a:rPr lang="lv-LV" sz="1200" b="0" i="1" u="none" strike="noStrike" noProof="0" dirty="0" smtClean="0">
                          <a:effectLst/>
                          <a:latin typeface="+mn-lt"/>
                        </a:rPr>
                        <a:t>izmaiņas prognozēs</a:t>
                      </a:r>
                      <a:endParaRPr lang="en-US" sz="1200" b="0" i="1" u="none" strike="noStrike" noProof="0"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dirty="0">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400" b="0" i="0" u="none" strike="noStrike">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400" b="0" i="1" u="none" strike="noStrike" dirty="0" smtClean="0">
                          <a:solidFill>
                            <a:srgbClr val="FF0000"/>
                          </a:solidFill>
                          <a:effectLst/>
                          <a:latin typeface="Arial"/>
                        </a:rPr>
                        <a:t>-0,5</a:t>
                      </a:r>
                      <a:endParaRPr lang="lv-LV" sz="1400" b="0" i="1"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lv-LV" sz="1400" b="0" i="1" u="none" strike="noStrike" dirty="0" smtClean="0">
                          <a:solidFill>
                            <a:srgbClr val="FF0000"/>
                          </a:solidFill>
                          <a:effectLst/>
                          <a:latin typeface="Arial"/>
                        </a:rPr>
                        <a:t>-0,7</a:t>
                      </a:r>
                      <a:endParaRPr lang="lv-LV" sz="1400" b="0" i="1"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07DB0FB7-53E0-4A35-903A-C9ECD66F3C25}" type="slidenum">
              <a:rPr lang="en-US" smtClean="0"/>
              <a:pPr>
                <a:defRPr/>
              </a:pPr>
              <a:t>6</a:t>
            </a:fld>
            <a:endParaRPr lang="en-US" dirty="0"/>
          </a:p>
        </p:txBody>
      </p:sp>
    </p:spTree>
    <p:extLst>
      <p:ext uri="{BB962C8B-B14F-4D97-AF65-F5344CB8AC3E}">
        <p14:creationId xmlns:p14="http://schemas.microsoft.com/office/powerpoint/2010/main" val="333991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lv-LV" smtClean="0"/>
              <a:t>Pozitīvie riski</a:t>
            </a:r>
            <a:endParaRPr lang="en-US" smtClean="0"/>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FDAD65-687A-4955-85B7-6C9C90071222}" type="slidenum">
              <a:rPr lang="en-US" smtClean="0"/>
              <a:pPr/>
              <a:t>7</a:t>
            </a:fld>
            <a:endParaRPr lang="en-US" smtClean="0"/>
          </a:p>
        </p:txBody>
      </p:sp>
      <p:sp>
        <p:nvSpPr>
          <p:cNvPr id="14340" name="Content Placeholder 2"/>
          <p:cNvSpPr>
            <a:spLocks noGrp="1"/>
          </p:cNvSpPr>
          <p:nvPr>
            <p:ph idx="1"/>
          </p:nvPr>
        </p:nvSpPr>
        <p:spPr>
          <a:xfrm>
            <a:off x="495300" y="1905000"/>
            <a:ext cx="7964488" cy="4114800"/>
          </a:xfrm>
        </p:spPr>
        <p:txBody>
          <a:bodyPr/>
          <a:lstStyle/>
          <a:p>
            <a:pPr algn="just"/>
            <a:r>
              <a:rPr lang="lv-LV" sz="1600" b="1" dirty="0" err="1" smtClean="0"/>
              <a:t>Eirozonas</a:t>
            </a:r>
            <a:r>
              <a:rPr lang="lv-LV" sz="1600" b="1" dirty="0" smtClean="0"/>
              <a:t> ekonomikas </a:t>
            </a:r>
            <a:r>
              <a:rPr lang="lv-LV" sz="1600" dirty="0" smtClean="0"/>
              <a:t> straujāka atlabšana un patreizējās krīzes pārvarēšana, pozitīvi ietekmētu Latvijas eksporta un rūpniecības attīstību.</a:t>
            </a:r>
          </a:p>
          <a:p>
            <a:pPr algn="just"/>
            <a:r>
              <a:rPr lang="lv-LV" sz="1600" dirty="0" smtClean="0"/>
              <a:t>Spēcīgāka nekā prognozēts </a:t>
            </a:r>
            <a:r>
              <a:rPr lang="lv-LV" sz="1600" b="1" dirty="0" smtClean="0"/>
              <a:t>pasaules ekonomikas attīstība</a:t>
            </a:r>
            <a:r>
              <a:rPr lang="lv-LV" sz="1600" dirty="0" smtClean="0"/>
              <a:t>, </a:t>
            </a:r>
            <a:r>
              <a:rPr lang="lv-LV" sz="1600" dirty="0" err="1" smtClean="0"/>
              <a:t>t.sk</a:t>
            </a:r>
            <a:r>
              <a:rPr lang="lv-LV" sz="1600" dirty="0" smtClean="0"/>
              <a:t>. ASV un attīstības valstīs, var dot papildus stimulu augsto ienākumu valstīm, </a:t>
            </a:r>
            <a:r>
              <a:rPr lang="lv-LV" sz="1600" dirty="0" err="1" smtClean="0"/>
              <a:t>t.sk</a:t>
            </a:r>
            <a:r>
              <a:rPr lang="lv-LV" sz="1600" dirty="0" smtClean="0"/>
              <a:t>. veicināt </a:t>
            </a:r>
            <a:r>
              <a:rPr lang="lv-LV" sz="1600" dirty="0" err="1" smtClean="0"/>
              <a:t>eirozonas</a:t>
            </a:r>
            <a:r>
              <a:rPr lang="lv-LV" sz="1600" dirty="0" smtClean="0"/>
              <a:t> krīzes pārvarēšanu.</a:t>
            </a:r>
          </a:p>
          <a:p>
            <a:pPr algn="just"/>
            <a:r>
              <a:rPr lang="lv-LV" sz="1600" dirty="0" smtClean="0"/>
              <a:t>Starptautisko aizdevēju </a:t>
            </a:r>
            <a:r>
              <a:rPr lang="lv-LV" sz="1600" b="1" dirty="0" smtClean="0"/>
              <a:t>un kredītreitinga aģentūru labvēlīgais vērtējums</a:t>
            </a:r>
            <a:r>
              <a:rPr lang="lv-LV" sz="1600" dirty="0" smtClean="0"/>
              <a:t> Latvijas tautsaimniecībai apstiprina to, ka uzņēmējdarbības vide Latvijā turpina uzlaboties. Tas var veicināt investīciju ieplūdes, kas, iespējams, palielinās apstrādes rūpniecības un eksporta jaudu.</a:t>
            </a:r>
          </a:p>
          <a:p>
            <a:pPr algn="just"/>
            <a:r>
              <a:rPr lang="lv-LV" sz="1600" dirty="0" smtClean="0"/>
              <a:t>Latvijas plānotā </a:t>
            </a:r>
            <a:r>
              <a:rPr lang="lv-LV" sz="1600" b="1" dirty="0" smtClean="0"/>
              <a:t>pievienošanās </a:t>
            </a:r>
            <a:r>
              <a:rPr lang="lv-LV" sz="1600" b="1" dirty="0" err="1" smtClean="0"/>
              <a:t>eirozonai</a:t>
            </a:r>
            <a:r>
              <a:rPr lang="lv-LV" sz="1600" b="1" dirty="0" smtClean="0"/>
              <a:t> 2014.gadā</a:t>
            </a:r>
            <a:r>
              <a:rPr lang="lv-LV" sz="1600" dirty="0" smtClean="0"/>
              <a:t> vidējā termiņā ir būtisks pozitīvs risks jaunu investoru piesaistei, palielinoties valsts atpazīstamībai un uzticamībai. Valūtas riska mazināšanās var veicināt arī straujāku eksporta kāpumu.</a:t>
            </a:r>
          </a:p>
          <a:p>
            <a:pPr algn="just"/>
            <a:r>
              <a:rPr lang="lv-LV" sz="1600" b="1" dirty="0" smtClean="0"/>
              <a:t>Darbaspēka nodokļu sloga samazināšana </a:t>
            </a:r>
            <a:r>
              <a:rPr lang="lv-LV" sz="1600" dirty="0" smtClean="0"/>
              <a:t>var dot augstāku kā prognozēts privātā patēriņa izaugsmi.</a:t>
            </a:r>
          </a:p>
          <a:p>
            <a:pPr algn="just"/>
            <a:endParaRPr lang="lv-LV" sz="1600" dirty="0" smtClean="0"/>
          </a:p>
          <a:p>
            <a:pPr algn="just"/>
            <a:endParaRPr lang="en-US" sz="1600" dirty="0" smtClean="0"/>
          </a:p>
        </p:txBody>
      </p:sp>
    </p:spTree>
    <p:extLst>
      <p:ext uri="{BB962C8B-B14F-4D97-AF65-F5344CB8AC3E}">
        <p14:creationId xmlns:p14="http://schemas.microsoft.com/office/powerpoint/2010/main" val="341948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lv-LV" smtClean="0"/>
              <a:t>Negatīvie riski</a:t>
            </a:r>
            <a:endParaRPr lang="en-US" smtClean="0"/>
          </a:p>
        </p:txBody>
      </p:sp>
      <p:sp>
        <p:nvSpPr>
          <p:cNvPr id="15363" name="Content Placeholder 2"/>
          <p:cNvSpPr>
            <a:spLocks noGrp="1"/>
          </p:cNvSpPr>
          <p:nvPr>
            <p:ph idx="1"/>
          </p:nvPr>
        </p:nvSpPr>
        <p:spPr>
          <a:xfrm>
            <a:off x="495300" y="1916832"/>
            <a:ext cx="7929563" cy="4102968"/>
          </a:xfrm>
        </p:spPr>
        <p:txBody>
          <a:bodyPr/>
          <a:lstStyle/>
          <a:p>
            <a:pPr algn="just"/>
            <a:r>
              <a:rPr lang="lv-LV" sz="1600" b="1" dirty="0" smtClean="0"/>
              <a:t>Ekonomikas izaugsmes atjaunošanās </a:t>
            </a:r>
            <a:r>
              <a:rPr lang="lv-LV" sz="1600" b="1" dirty="0" err="1" smtClean="0"/>
              <a:t>eirozonā</a:t>
            </a:r>
            <a:r>
              <a:rPr lang="lv-LV" sz="1600" b="1" dirty="0" smtClean="0"/>
              <a:t> var notikt lēnāk kā prognozēts</a:t>
            </a:r>
            <a:r>
              <a:rPr lang="lv-LV" sz="1600" dirty="0" smtClean="0"/>
              <a:t>. Ņemot vērā Latvijas zemo uzkrājumu līmeni un ekonomikas mazo izmēru, iekšējais patēriņš nevar ilgstoši un noturīgi augt bez eksporta kāpuma, līdz ar to iespējama būtiska Latvijas kopējo izaugsmes tempu samazināšanās.</a:t>
            </a:r>
          </a:p>
          <a:p>
            <a:pPr algn="just"/>
            <a:r>
              <a:rPr lang="lv-LV" sz="1600" b="1" dirty="0" smtClean="0"/>
              <a:t>Nepārliecinoša ekonomikas atgūšanās </a:t>
            </a:r>
            <a:r>
              <a:rPr lang="lv-LV" sz="1600" b="1" dirty="0" err="1" smtClean="0"/>
              <a:t>eirozonā</a:t>
            </a:r>
            <a:r>
              <a:rPr lang="lv-LV" sz="1600" dirty="0" smtClean="0"/>
              <a:t> un </a:t>
            </a:r>
            <a:r>
              <a:rPr lang="lv-LV" sz="1600" b="1" dirty="0" smtClean="0"/>
              <a:t>Latvijas ekonomikas attīstības tempu samazināšanās</a:t>
            </a:r>
            <a:r>
              <a:rPr lang="lv-LV" sz="1600" dirty="0" smtClean="0"/>
              <a:t> var ietekmēt uzņēmēju un patērētāju konfidenci, kā rezultātā var samazināties kopējais pieprasījuma pieaugums Latvijā, mājsaimniecībām izvēloties veidot uzkrājumus un atliekot patēriņu, savukārt uzņēmējiem – mazinot investīciju pieaugumu apjomu. </a:t>
            </a:r>
          </a:p>
          <a:p>
            <a:pPr algn="just"/>
            <a:r>
              <a:rPr lang="lv-LV" sz="1600" dirty="0" smtClean="0"/>
              <a:t>Ekonomiski aktīvo iedzīvotāju skaita samazināšanās  un darbaspēka izmaksu pieaugums vidējā termiņā var radīt problēmas darba devējiem </a:t>
            </a:r>
            <a:r>
              <a:rPr lang="lv-LV" sz="1600" b="1" dirty="0" smtClean="0"/>
              <a:t>darbaspēka resursu nodrošināšanā,</a:t>
            </a:r>
            <a:r>
              <a:rPr lang="lv-LV" sz="1600" dirty="0" smtClean="0"/>
              <a:t> mazinot Latvijas eksporta apjomu kāpumu, eksporta konkurētspēju, kā arī investīcijas. </a:t>
            </a:r>
          </a:p>
          <a:p>
            <a:pPr algn="just"/>
            <a:endParaRPr lang="lv-LV" sz="1600" dirty="0" smtClean="0"/>
          </a:p>
          <a:p>
            <a:pPr algn="just"/>
            <a:endParaRPr lang="en-US" sz="1600" dirty="0" smtClean="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F14E78-737B-4C04-A8E3-030C7F26BA59}" type="slidenum">
              <a:rPr lang="en-US" smtClean="0"/>
              <a:pPr/>
              <a:t>8</a:t>
            </a:fld>
            <a:endParaRPr lang="en-US" smtClean="0"/>
          </a:p>
        </p:txBody>
      </p:sp>
    </p:spTree>
    <p:extLst>
      <p:ext uri="{BB962C8B-B14F-4D97-AF65-F5344CB8AC3E}">
        <p14:creationId xmlns:p14="http://schemas.microsoft.com/office/powerpoint/2010/main" val="3967558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924944"/>
            <a:ext cx="6769100" cy="1143000"/>
          </a:xfrm>
        </p:spPr>
        <p:txBody>
          <a:bodyPr/>
          <a:lstStyle/>
          <a:p>
            <a:r>
              <a:rPr lang="lv-LV" dirty="0" smtClean="0"/>
              <a:t>Nodokļu ieņēmumi 2013</a:t>
            </a:r>
            <a:endParaRPr lang="lv-LV" dirty="0"/>
          </a:p>
        </p:txBody>
      </p:sp>
      <p:sp>
        <p:nvSpPr>
          <p:cNvPr id="3" name="Slide Number Placeholder 2"/>
          <p:cNvSpPr>
            <a:spLocks noGrp="1"/>
          </p:cNvSpPr>
          <p:nvPr>
            <p:ph type="sldNum" sz="quarter" idx="12"/>
          </p:nvPr>
        </p:nvSpPr>
        <p:spPr/>
        <p:txBody>
          <a:bodyPr/>
          <a:lstStyle/>
          <a:p>
            <a:pPr>
              <a:defRPr/>
            </a:pPr>
            <a:fld id="{D3317201-6C52-4AC9-9E0B-FCEF01530499}"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4236842845"/>
      </p:ext>
    </p:extLst>
  </p:cSld>
  <p:clrMapOvr>
    <a:masterClrMapping/>
  </p:clrMapOvr>
</p:sld>
</file>

<file path=ppt/theme/theme1.xml><?xml version="1.0" encoding="utf-8"?>
<a:theme xmlns:a="http://schemas.openxmlformats.org/drawingml/2006/main" name="Prezentācija_latvieš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zentācija_latvieš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608</TotalTime>
  <Words>1288</Words>
  <Application>Microsoft Office PowerPoint</Application>
  <PresentationFormat>On-screen Show (4:3)</PresentationFormat>
  <Paragraphs>351</Paragraphs>
  <Slides>26</Slides>
  <Notes>9</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Prezentācija_latviešu</vt:lpstr>
      <vt:lpstr>1_Prezentācija_latviešu</vt:lpstr>
      <vt:lpstr>Nodokļu ieņēmumu prognozes pašvaldību budžetā</vt:lpstr>
      <vt:lpstr>Makroekonomiskā attīstība</vt:lpstr>
      <vt:lpstr>IKP izaugsmes prognoze šim un nākamajam gadam palielināta no 4,0% līdz 4,2%</vt:lpstr>
      <vt:lpstr>Galveno makroekonomisko rādītāju prognozes</vt:lpstr>
      <vt:lpstr>Prognozes (1)</vt:lpstr>
      <vt:lpstr>Prognozes (2)</vt:lpstr>
      <vt:lpstr>Pozitīvie riski</vt:lpstr>
      <vt:lpstr>Negatīvie riski</vt:lpstr>
      <vt:lpstr>Nodokļu ieņēmumi 2013</vt:lpstr>
      <vt:lpstr>Pašvaldību budžeta ieņēmumu izpilde  2013. gada 7 mēnešos, milj. latu</vt:lpstr>
      <vt:lpstr>Iedzīvotāju ienākuma nodokļa izpilde  2013. gada 7 mēnešos, milj. latu</vt:lpstr>
      <vt:lpstr>Nekustamā īpašuma nodokļa izpilde  2013. gada 7 mēnešos, milj. latu</vt:lpstr>
      <vt:lpstr>Likumdošanas izmaiņas</vt:lpstr>
      <vt:lpstr>Ņemot vērā sociālo partneru izteiktos viedokļus un priekšlikumus attiecībā uz VSAOI un IIN atvieglojumiem, kā arī saglabājot reformas fiskālās ietekmes tika apstiprināts darbaspēka nodokļu reformas scenārijs:   - SOC likme darba ņēmējam 10,5% (no 2014) - SOC likme darba devējam 23,59% (no 2014) - IIN likme 24%(2014), 23% (2015), 22% (2016) - IIN neapliekamais minimums 53 LVL jeb 75 EUR - IIN atvieglojums par apgādībā esošu personu 116 LVL jeb 165 EUR  Līdz 2016.gadam izstrādāt un ieviest fiskāli neitrālā veidā diferencēto neapliekamo minimumu, atsakoties no neapliekamā minimuma piemērošanas augstām algām. </vt:lpstr>
      <vt:lpstr>Ar IIN apliek fiziskām personām izsniegtos aizdevumus, kas nav saņemti  saimnieciskās darbības ietvaros un neatbilst noteiktiem kritērijiem, vai par kuriem norēķins nav veikts 66 mēnešu laikā pēc aizdevuma izsniegšanas;   Ar IIN apliek nosacītu ienākumu minimālās algas apmērā katru kalendāra mēnesi par katru tādas kapitālsabiedrības valdes locekli, kurš bez atlīdzības veic pienākumus kapitālsabiedrībā, kurā nav neviena nodarbinātā un kurā iepriekšējā taksācijas gadā apgrozījums bija lielāks par 7000 euro;  Speciāls nodokļa režīms sezonas laukstrādniekiem (spēkā tikai sezonā ar ierobežojumu piemērot ilgāk kā 65 dienas un attiecināt uz pastāvīgi nodarbinātiem darbiniekiem)  </vt:lpstr>
      <vt:lpstr>Ieviest minimālo patentu (simbolisku) pensionāriem, kuru gada ienākumi no S/D nepārsniedz 3000 euro;  Ieviest minimālo nodokli (50 euro gadā) personām S/D veicējiem, kuras neveic aktīvu S/D (neveic IIN, VSAOI  vai UIN maksājumus);    Paplašināt personu loku, kuras var nemaksāt nodokli no kapitāla pieauguma atsavinot nekutamo īpašumu, ja notiek īpašuma aizstāšana, īpašumu manto ģimenes locekļi, kas ir dzīvojuši  kopā ar mantojuma atstājēju, un citos gadījumos, kad tas ir vienīgais nekustamais īpašums;    Pagarināt līdz 2016.gadam valsts atbalsta un ES atbalsta lauksaimniecībai un lauku attīstībai neiekļaušanu ar IIN apliekamajā ienākumā. </vt:lpstr>
      <vt:lpstr>Noteikt papildus izņēmuma gadījums, kad valsts aizsargājamais kultūras piemineklis tomēr ir apliekams ar NIN, proti, ja nekustamais īpašums saskaņā ar Valsts kultūras pieminekļu aizsardzības inspekcijas atzinumu netiek uzturēts atbilstoši kultūras pieminekļu aizsardzības prasībām. (plānots spēkā no 2015.gada);    Atcelt NIN 1.gada brīvdienu piemērošanā attiecībā uz saimnieciskās darbības veikšanai paredzētu uzceltu vai rekonstruētu ēku īpašniekiem;  Papildināt likumā noteikto ar NIN neapliekamo objektu uzskaitījumu ar Latvijas Brīvo arodbiedrību savienībai piederošām ēkām (telpu grupām), kuras pieder LABS un tiek pastāvīgi izmantotas tai noteikto funkciju veikšanai;  Precizēt  NIN maksātāju  par valsts vai pašvaldības īpašumā esošu zemi, ēkām un inženierbūvēm; </vt:lpstr>
      <vt:lpstr>  Dot tiesības pašvaldībām piemērot NIN likmi līdz 3% no ēkas, būves vai zemes vērības, gadījumos, kad būvniecībā pārsniegts būvdarbu veikšanas ilgums;  Atkāpes no vispārējā likuma 7.pantā noteiktā principa, gadījumos, kad  nekustamā īpašuma nodokļa maksāšanas pienākums rodas un izbeidzas veicot maksātnespējas procesu, vēršot piedziņu, juridiskās personas reorganizācijas gadījumā, reģistrējot jaunu objektu un dzēšot ierakstu Nekustamā īpašuma valsts kadastra informācijas sistēmā;  Ar NIN neaplikt saskaņā ar MK apstiprināto sarakstu – ēkas vai to daļas un inženierbūves, kuras izmanto vides aizsardzības vajadzībām, kā arī ēkas vai to daļas (telpu grupas), kuras izmanto valsts deleģēto funkciju veikšanai vides aizsardzības jomā.   </vt:lpstr>
      <vt:lpstr>Citas plānotās izmaiņas</vt:lpstr>
      <vt:lpstr>Nodokļu ieņēmumu prognozes 2014 – 2016</vt:lpstr>
      <vt:lpstr>Kopējās nodokļa ieņēmumu prognozes pašvaldību budžetā, milj. latu</vt:lpstr>
      <vt:lpstr>IIN ieņēmumu prognozes pašvaldību budžetā, milj. latu</vt:lpstr>
      <vt:lpstr>NĪN ieņēmumu prognozes pašvaldību budžetā, milj. latu</vt:lpstr>
      <vt:lpstr>Dabas resursu nodokļa ieņēmumu prognozes pašvaldību budžetā, milj. latu</vt:lpstr>
      <vt:lpstr>Azartspēļu nodokļa ieņēmumu prognozes pašvaldību budžetā, milj. latu</vt:lpstr>
      <vt:lpstr>Pašvaldību nodokļu ieņēmumi no 2008. līdz 2016. gadam, milj. latu</vt:lpstr>
    </vt:vector>
  </TitlesOfParts>
  <Company>Finanšu ministrija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Finanšu ministrijas un Latvijas Pašvaldību savienības sarunas</dc:title>
  <dc:creator>Līga Gasūne</dc:creator>
  <cp:lastModifiedBy>Evita</cp:lastModifiedBy>
  <cp:revision>52</cp:revision>
  <dcterms:created xsi:type="dcterms:W3CDTF">2013-08-22T08:41:26Z</dcterms:created>
  <dcterms:modified xsi:type="dcterms:W3CDTF">2013-09-02T08:54:02Z</dcterms:modified>
</cp:coreProperties>
</file>